
<file path=[Content_Types].xml><?xml version="1.0" encoding="utf-8"?>
<Types xmlns="http://schemas.openxmlformats.org/package/2006/content-types">
  <Override PartName="/ppt/slides/slide18.xml" ContentType="application/vnd.openxmlformats-officedocument.presentationml.slide+xml"/>
  <Override PartName="/ppt/slideLayouts/slideLayout15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s/slide9.xml" ContentType="application/vnd.openxmlformats-officedocument.presentationml.slide+xml"/>
  <Override PartName="/ppt/slides/slide14.xml" ContentType="application/vnd.openxmlformats-officedocument.presentationml.slide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s/slide5.xml" ContentType="application/vnd.openxmlformats-officedocument.presentationml.slide+xml"/>
  <Default Extension="rels" ContentType="application/vnd.openxmlformats-package.relationships+xml"/>
  <Override PartName="/ppt/slides/slide10.xml" ContentType="application/vnd.openxmlformats-officedocument.presentationml.slide+xml"/>
  <Override PartName="/ppt/slideLayouts/slideLayout5.xml" ContentType="application/vnd.openxmlformats-officedocument.presentationml.slideLayout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handoutMasters/handoutMaster1.xml" ContentType="application/vnd.openxmlformats-officedocument.presentationml.handoutMaster+xml"/>
  <Override PartName="/ppt/slideMasters/slideMaster2.xml" ContentType="application/vnd.openxmlformats-officedocument.presentationml.slideMaster+xml"/>
  <Default Extension="jpeg" ContentType="image/jpeg"/>
  <Override PartName="/ppt/theme/theme2.xml" ContentType="application/vnd.openxmlformats-officedocument.theme+xml"/>
  <Override PartName="/ppt/slideLayouts/slideLayout1.xml" ContentType="application/vnd.openxmlformats-officedocument.presentationml.slideLayout+xml"/>
  <Override PartName="/ppt/theme/theme6.xml" ContentType="application/vnd.openxmlformats-officedocument.theme+xml"/>
  <Override PartName="/docProps/app.xml" ContentType="application/vnd.openxmlformats-officedocument.extended-properties+xml"/>
  <Default Extension="xml" ContentType="application/xml"/>
  <Override PartName="/ppt/slides/slide19.xml" ContentType="application/vnd.openxmlformats-officedocument.presentationml.slide+xml"/>
  <Override PartName="/ppt/slideLayouts/slideLayout16.xml" ContentType="application/vnd.openxmlformats-officedocument.presentationml.slideLayout+xml"/>
  <Override PartName="/ppt/tableStyles.xml" ContentType="application/vnd.openxmlformats-officedocument.presentationml.tableStyles+xml"/>
  <Override PartName="/ppt/slides/slide15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s/slide6.xml" ContentType="application/vnd.openxmlformats-officedocument.presentationml.slid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docProps/core.xml" ContentType="application/vnd.openxmlformats-package.core-properties+xml"/>
  <Override PartName="/ppt/slides/slide11.xml" ContentType="application/vnd.openxmlformats-officedocument.presentationml.slide+xml"/>
  <Override PartName="/ppt/slideLayouts/slideLayout6.xml" ContentType="application/vnd.openxmlformats-officedocument.presentationml.slideLayout+xml"/>
  <Override PartName="/ppt/theme/theme7.xml" ContentType="application/vnd.openxmlformats-officedocument.theme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Default Extension="png" ContentType="image/png"/>
  <Override PartName="/ppt/slideLayouts/slideLayout2.xml" ContentType="application/vnd.openxmlformats-officedocument.presentationml.slideLayout+xml"/>
  <Override PartName="/ppt/theme/theme3.xml" ContentType="application/vnd.openxmlformats-officedocument.theme+xml"/>
  <Override PartName="/ppt/slideLayouts/slideLayout17.xml" ContentType="application/vnd.openxmlformats-officedocument.presentationml.slideLayout+xml"/>
  <Override PartName="/ppt/slides/slide16.xml" ContentType="application/vnd.openxmlformats-officedocument.presentationml.slide+xml"/>
  <Override PartName="/ppt/slideLayouts/slideLayout1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s/slide7.xml" ContentType="application/vnd.openxmlformats-officedocument.presentationml.slide+xml"/>
  <Override PartName="/ppt/notesSlides/notesSlide2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2.xml" ContentType="application/vnd.openxmlformats-officedocument.presentationml.slide+xml"/>
  <Override PartName="/ppt/slideLayouts/slideLayout7.xml" ContentType="application/vnd.openxmlformats-officedocument.presentationml.slideLayout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theme/theme4.xml" ContentType="application/vnd.openxmlformats-officedocument.theme+xml"/>
  <Override PartName="/ppt/slideLayouts/slideLayout3.xml" ContentType="application/vnd.openxmlformats-officedocument.presentationml.slideLayout+xml"/>
  <Override PartName="/ppt/slides/slide20.xml" ContentType="application/vnd.openxmlformats-officedocument.presentationml.slide+xml"/>
  <Override PartName="/ppt/slideLayouts/slideLayout18.xml" ContentType="application/vnd.openxmlformats-officedocument.presentationml.slideLayout+xml"/>
  <Override PartName="/ppt/slides/slide17.xml" ContentType="application/vnd.openxmlformats-officedocument.presentationml.slide+xml"/>
  <Override PartName="/ppt/slideLayouts/slideLayout14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slides/slide13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theme/theme5.xml" ContentType="application/vnd.openxmlformats-officedocument.theme+xml"/>
  <Override PartName="/ppt/slideLayouts/slideLayout4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viewProps.xml" ContentType="application/vnd.openxmlformats-officedocument.presentationml.viewProps+xml"/>
  <Default Extension="bin" ContentType="application/vnd.openxmlformats-officedocument.presentationml.printerSettings"/>
  <Override PartName="/ppt/slideLayouts/slideLayout19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aveSubsetFonts="1" autoCompressPictures="0">
  <p:sldMasterIdLst>
    <p:sldMasterId id="2147483660" r:id="rId1"/>
    <p:sldMasterId id="2147483676" r:id="rId2"/>
    <p:sldMasterId id="2147483678" r:id="rId3"/>
    <p:sldMasterId id="2147483680" r:id="rId4"/>
    <p:sldMasterId id="2147483684" r:id="rId5"/>
  </p:sldMasterIdLst>
  <p:notesMasterIdLst>
    <p:notesMasterId r:id="rId26"/>
  </p:notesMasterIdLst>
  <p:handoutMasterIdLst>
    <p:handoutMasterId r:id="rId27"/>
  </p:handoutMasterIdLst>
  <p:sldIdLst>
    <p:sldId id="256" r:id="rId6"/>
    <p:sldId id="277" r:id="rId7"/>
    <p:sldId id="301" r:id="rId8"/>
    <p:sldId id="278" r:id="rId9"/>
    <p:sldId id="299" r:id="rId10"/>
    <p:sldId id="300" r:id="rId11"/>
    <p:sldId id="289" r:id="rId12"/>
    <p:sldId id="298" r:id="rId13"/>
    <p:sldId id="291" r:id="rId14"/>
    <p:sldId id="295" r:id="rId15"/>
    <p:sldId id="286" r:id="rId16"/>
    <p:sldId id="287" r:id="rId17"/>
    <p:sldId id="292" r:id="rId18"/>
    <p:sldId id="305" r:id="rId19"/>
    <p:sldId id="303" r:id="rId20"/>
    <p:sldId id="304" r:id="rId21"/>
    <p:sldId id="280" r:id="rId22"/>
    <p:sldId id="268" r:id="rId23"/>
    <p:sldId id="293" r:id="rId24"/>
    <p:sldId id="302" r:id="rId25"/>
  </p:sldIdLst>
  <p:sldSz cx="9144000" cy="6858000" type="screen4x3"/>
  <p:notesSz cx="6858000" cy="9144000"/>
  <p:defaultTextStyle>
    <a:defPPr>
      <a:defRPr lang="en-US"/>
    </a:defPPr>
    <a:lvl1pPr marL="0" algn="l" defTabSz="4571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77" algn="l" defTabSz="4571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53" algn="l" defTabSz="4571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30" algn="l" defTabSz="4571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06" algn="l" defTabSz="4571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883" algn="l" defTabSz="4571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60" algn="l" defTabSz="4571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236" algn="l" defTabSz="4571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413" algn="l" defTabSz="4571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lrMru>
    <a:srgbClr val="D7D9CD"/>
    <a:srgbClr val="8BADBD"/>
    <a:srgbClr val="8BACBD"/>
    <a:srgbClr val="B5B5B5"/>
    <a:srgbClr val="424242"/>
    <a:srgbClr val="E4E6DE"/>
    <a:srgbClr val="595959"/>
    <a:srgbClr val="323232"/>
    <a:srgbClr val="E9A400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normalViewPr showOutlineIcons="0">
    <p:restoredLeft sz="15104" autoAdjust="0"/>
    <p:restoredTop sz="94668" autoAdjust="0"/>
  </p:normalViewPr>
  <p:slideViewPr>
    <p:cSldViewPr snapToGrid="0" snapToObjects="1">
      <p:cViewPr varScale="1">
        <p:scale>
          <a:sx n="48" d="100"/>
          <a:sy n="48" d="100"/>
        </p:scale>
        <p:origin x="-1240" y="-1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0" d="100"/>
        <a:sy n="150" d="100"/>
      </p:scale>
      <p:origin x="0" y="448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notesMaster" Target="notesMasters/notesMaster1.xml"/><Relationship Id="rId27" Type="http://schemas.openxmlformats.org/officeDocument/2006/relationships/handoutMaster" Target="handoutMasters/handoutMaster1.xml"/><Relationship Id="rId28" Type="http://schemas.openxmlformats.org/officeDocument/2006/relationships/printerSettings" Target="printerSettings/printerSettings1.bin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shantenu:SAGA:saga-projects:papers:async-re:data:Refined_data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style val="18"/>
  <c:chart>
    <c:plotArea>
      <c:layout/>
      <c:barChart>
        <c:barDir val="col"/>
        <c:grouping val="clustered"/>
        <c:ser>
          <c:idx val="0"/>
          <c:order val="0"/>
          <c:tx>
            <c:v>Synchronous</c:v>
          </c:tx>
          <c:errBars>
            <c:errBarType val="both"/>
            <c:errValType val="cust"/>
            <c:plus>
              <c:numRef>
                <c:f>(Sheet1!$C$43,Sheet1!$E$43)</c:f>
                <c:numCache>
                  <c:formatCode>General</c:formatCode>
                  <c:ptCount val="2"/>
                  <c:pt idx="0">
                    <c:v>14.5</c:v>
                  </c:pt>
                  <c:pt idx="1">
                    <c:v>10.05</c:v>
                  </c:pt>
                </c:numCache>
              </c:numRef>
            </c:plus>
            <c:minus>
              <c:numRef>
                <c:f>(Sheet1!$C$43,Sheet1!$E$43)</c:f>
                <c:numCache>
                  <c:formatCode>General</c:formatCode>
                  <c:ptCount val="2"/>
                  <c:pt idx="0">
                    <c:v>14.5</c:v>
                  </c:pt>
                  <c:pt idx="1">
                    <c:v>10.05</c:v>
                  </c:pt>
                </c:numCache>
              </c:numRef>
            </c:minus>
          </c:errBars>
          <c:cat>
            <c:strRef>
              <c:f>Sheet1!$B$38:$C$38</c:f>
              <c:strCache>
                <c:ptCount val="2"/>
                <c:pt idx="0">
                  <c:v>4BJs, 4Machines - 16 replicas/64 exchanges</c:v>
                </c:pt>
                <c:pt idx="1">
                  <c:v>2BJs 2Machines, 8 replicas, 32 exchanges</c:v>
                </c:pt>
              </c:strCache>
            </c:strRef>
          </c:cat>
          <c:val>
            <c:numRef>
              <c:f>Sheet1!$B$39:$C$39</c:f>
              <c:numCache>
                <c:formatCode>General</c:formatCode>
                <c:ptCount val="2"/>
                <c:pt idx="0">
                  <c:v>1179.8</c:v>
                </c:pt>
                <c:pt idx="1">
                  <c:v>805.0</c:v>
                </c:pt>
              </c:numCache>
            </c:numRef>
          </c:val>
        </c:ser>
        <c:ser>
          <c:idx val="1"/>
          <c:order val="1"/>
          <c:tx>
            <c:v>Asynchronous-Centralized</c:v>
          </c:tx>
          <c:errBars>
            <c:errBarType val="both"/>
            <c:errValType val="cust"/>
            <c:plus>
              <c:numRef>
                <c:f>(Sheet1!$C$44,Sheet1!$E$44)</c:f>
                <c:numCache>
                  <c:formatCode>General</c:formatCode>
                  <c:ptCount val="2"/>
                  <c:pt idx="0">
                    <c:v>7.109999999999999</c:v>
                  </c:pt>
                  <c:pt idx="1">
                    <c:v>5.57</c:v>
                  </c:pt>
                </c:numCache>
              </c:numRef>
            </c:plus>
            <c:minus>
              <c:numRef>
                <c:f>(Sheet1!$C$44,Sheet1!$E$44)</c:f>
                <c:numCache>
                  <c:formatCode>General</c:formatCode>
                  <c:ptCount val="2"/>
                  <c:pt idx="0">
                    <c:v>7.109999999999999</c:v>
                  </c:pt>
                  <c:pt idx="1">
                    <c:v>5.57</c:v>
                  </c:pt>
                </c:numCache>
              </c:numRef>
            </c:minus>
          </c:errBars>
          <c:cat>
            <c:strRef>
              <c:f>Sheet1!$B$38:$C$38</c:f>
              <c:strCache>
                <c:ptCount val="2"/>
                <c:pt idx="0">
                  <c:v>4BJs, 4Machines - 16 replicas/64 exchanges</c:v>
                </c:pt>
                <c:pt idx="1">
                  <c:v>2BJs 2Machines, 8 replicas, 32 exchanges</c:v>
                </c:pt>
              </c:strCache>
            </c:strRef>
          </c:cat>
          <c:val>
            <c:numRef>
              <c:f>Sheet1!$B$40:$C$40</c:f>
              <c:numCache>
                <c:formatCode>General</c:formatCode>
                <c:ptCount val="2"/>
                <c:pt idx="0">
                  <c:v>685.0</c:v>
                </c:pt>
                <c:pt idx="1">
                  <c:v>632.0</c:v>
                </c:pt>
              </c:numCache>
            </c:numRef>
          </c:val>
        </c:ser>
        <c:ser>
          <c:idx val="2"/>
          <c:order val="2"/>
          <c:tx>
            <c:v>Asynchronous-Decentralized</c:v>
          </c:tx>
          <c:errBars>
            <c:errBarType val="both"/>
            <c:errValType val="cust"/>
            <c:plus>
              <c:numRef>
                <c:f>(Sheet1!$C$45,Sheet1!$E$45)</c:f>
                <c:numCache>
                  <c:formatCode>General</c:formatCode>
                  <c:ptCount val="2"/>
                  <c:pt idx="0">
                    <c:v>1.66</c:v>
                  </c:pt>
                  <c:pt idx="1">
                    <c:v>9.17</c:v>
                  </c:pt>
                </c:numCache>
              </c:numRef>
            </c:plus>
            <c:minus>
              <c:numRef>
                <c:f>(Sheet1!$C$45,Sheet1!$E$45)</c:f>
                <c:numCache>
                  <c:formatCode>General</c:formatCode>
                  <c:ptCount val="2"/>
                  <c:pt idx="0">
                    <c:v>1.66</c:v>
                  </c:pt>
                  <c:pt idx="1">
                    <c:v>9.17</c:v>
                  </c:pt>
                </c:numCache>
              </c:numRef>
            </c:minus>
          </c:errBars>
          <c:cat>
            <c:strRef>
              <c:f>Sheet1!$B$38:$C$38</c:f>
              <c:strCache>
                <c:ptCount val="2"/>
                <c:pt idx="0">
                  <c:v>4BJs, 4Machines - 16 replicas/64 exchanges</c:v>
                </c:pt>
                <c:pt idx="1">
                  <c:v>2BJs 2Machines, 8 replicas, 32 exchanges</c:v>
                </c:pt>
              </c:strCache>
            </c:strRef>
          </c:cat>
          <c:val>
            <c:numRef>
              <c:f>Sheet1!$B$41:$C$41</c:f>
              <c:numCache>
                <c:formatCode>General</c:formatCode>
                <c:ptCount val="2"/>
                <c:pt idx="0">
                  <c:v>641.0</c:v>
                </c:pt>
                <c:pt idx="1">
                  <c:v>607.8</c:v>
                </c:pt>
              </c:numCache>
            </c:numRef>
          </c:val>
        </c:ser>
        <c:axId val="550440184"/>
        <c:axId val="464217576"/>
      </c:barChart>
      <c:catAx>
        <c:axId val="550440184"/>
        <c:scaling>
          <c:orientation val="minMax"/>
        </c:scaling>
        <c:axPos val="b"/>
        <c:tickLblPos val="nextTo"/>
        <c:crossAx val="464217576"/>
        <c:crosses val="autoZero"/>
        <c:auto val="1"/>
        <c:lblAlgn val="ctr"/>
        <c:lblOffset val="100"/>
      </c:catAx>
      <c:valAx>
        <c:axId val="464217576"/>
        <c:scaling>
          <c:orientation val="minMax"/>
        </c:scaling>
        <c:axPos val="l"/>
        <c:majorGridlines/>
        <c:numFmt formatCode="General" sourceLinked="1"/>
        <c:tickLblPos val="nextTo"/>
        <c:crossAx val="550440184"/>
        <c:crosses val="autoZero"/>
        <c:crossBetween val="between"/>
      </c:valAx>
    </c:plotArea>
    <c:legend>
      <c:legendPos val="r"/>
      <c:layout/>
    </c:legend>
    <c:plotVisOnly val="1"/>
  </c:chart>
  <c:externalData r:id="rId1"/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6AC4B2-6F12-454D-8DA7-7B9C78843B81}" type="datetimeFigureOut">
              <a:rPr lang="en-US" smtClean="0"/>
              <a:pPr/>
              <a:t>4/12/11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A2AEAE-9455-E64B-9026-F04C33961D84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F24AD4-A78B-B645-8B43-825B1EB2901C}" type="datetimeFigureOut">
              <a:rPr lang="en-US" smtClean="0"/>
              <a:pPr/>
              <a:t>4/12/11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41C05A-BBAC-0741-9B8E-1278839E95FE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1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77" algn="l" defTabSz="4571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53" algn="l" defTabSz="4571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30" algn="l" defTabSz="4571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06" algn="l" defTabSz="4571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883" algn="l" defTabSz="4571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60" algn="l" defTabSz="4571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36" algn="l" defTabSz="4571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13" algn="l" defTabSz="4571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41C05A-BBAC-0741-9B8E-1278839E95FE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993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ea typeface="ＭＳ Ｐゴシック" charset="-128"/>
              <a:cs typeface="ＭＳ Ｐゴシック" charset="-128"/>
            </a:endParaRPr>
          </a:p>
        </p:txBody>
      </p:sp>
      <p:sp>
        <p:nvSpPr>
          <p:cNvPr id="39940" name="Footer Placeholder 3"/>
          <p:cNvSpPr>
            <a:spLocks noGrp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smtClean="0"/>
              <a:t>LBRN INBRE EAC Meeting - Oct 22-24, 2010</a:t>
            </a:r>
          </a:p>
        </p:txBody>
      </p:sp>
      <p:sp>
        <p:nvSpPr>
          <p:cNvPr id="39941" name="Slide Number Placeholder 4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83F4B09-BA32-B447-AAC1-E031188D63A3}" type="slidenum">
              <a:rPr lang="en-US" smtClean="0"/>
              <a:pPr/>
              <a:t>15</a:t>
            </a:fld>
            <a:endParaRPr 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1" y="2157319"/>
            <a:ext cx="8923005" cy="877234"/>
          </a:xfrm>
          <a:prstGeom prst="rect">
            <a:avLst/>
          </a:prstGeom>
          <a:solidFill>
            <a:srgbClr val="424242"/>
          </a:solidFill>
          <a:ln>
            <a:noFill/>
          </a:ln>
          <a:effectLst/>
          <a:scene3d>
            <a:camera prst="obliqueTopRight"/>
            <a:lightRig rig="threePt" dir="tl"/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 lang="en-US"/>
          </a:p>
        </p:txBody>
      </p:sp>
      <p:pic>
        <p:nvPicPr>
          <p:cNvPr id="9" name="Picture 8" descr="SAGA Helvetica Logo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26205" y="2251145"/>
            <a:ext cx="2892308" cy="707358"/>
          </a:xfrm>
          <a:prstGeom prst="rect">
            <a:avLst/>
          </a:prstGeom>
        </p:spPr>
      </p:pic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914400" y="3043020"/>
            <a:ext cx="8001000" cy="3814980"/>
          </a:xfrm>
          <a:solidFill>
            <a:srgbClr val="E4E6DE"/>
          </a:solidFill>
        </p:spPr>
        <p:txBody>
          <a:bodyPr lIns="274306" tIns="91435" bIns="91435" anchor="t" anchorCtr="0">
            <a:noAutofit/>
          </a:bodyPr>
          <a:lstStyle>
            <a:lvl1pPr>
              <a:defRPr sz="2000">
                <a:solidFill>
                  <a:srgbClr val="595959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6580094" y="6492876"/>
            <a:ext cx="2133600" cy="365125"/>
          </a:xfrm>
        </p:spPr>
        <p:txBody>
          <a:bodyPr/>
          <a:lstStyle/>
          <a:p>
            <a:fld id="{ADB8239A-D789-5443-937F-338E3AE3D41C}" type="datetime1">
              <a:rPr lang="en-US" smtClean="0"/>
              <a:pPr/>
              <a:t>4/12/11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>
          <a:xfrm>
            <a:off x="1120588" y="6492876"/>
            <a:ext cx="2895600" cy="365125"/>
          </a:xfrm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24712"/>
            <a:ext cx="8915400" cy="914400"/>
          </a:xfrm>
          <a:solidFill>
            <a:schemeClr val="tx2"/>
          </a:solidFill>
        </p:spPr>
        <p:txBody>
          <a:bodyPr vert="horz" lIns="1188659" tIns="45718" rIns="274306" bIns="45718" rtlCol="0" anchor="ctr">
            <a:normAutofit/>
          </a:bodyPr>
          <a:lstStyle>
            <a:lvl1pPr marL="0" indent="0" algn="l" defTabSz="914353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487988" y="2048256"/>
            <a:ext cx="3427413" cy="4206240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177" indent="0">
              <a:buNone/>
              <a:defRPr sz="2800"/>
            </a:lvl2pPr>
            <a:lvl3pPr marL="914353" indent="0">
              <a:buNone/>
              <a:defRPr sz="2400"/>
            </a:lvl3pPr>
            <a:lvl4pPr marL="1371530" indent="0">
              <a:buNone/>
              <a:defRPr sz="2000"/>
            </a:lvl4pPr>
            <a:lvl5pPr marL="1828706" indent="0">
              <a:buNone/>
              <a:defRPr sz="2000"/>
            </a:lvl5pPr>
            <a:lvl6pPr marL="2285883" indent="0">
              <a:buNone/>
              <a:defRPr sz="2000"/>
            </a:lvl6pPr>
            <a:lvl7pPr marL="2743060" indent="0">
              <a:buNone/>
              <a:defRPr sz="2000"/>
            </a:lvl7pPr>
            <a:lvl8pPr marL="3200236" indent="0">
              <a:buNone/>
              <a:defRPr sz="2000"/>
            </a:lvl8pPr>
            <a:lvl9pPr marL="3657413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2039112"/>
            <a:ext cx="4572000" cy="4224528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593" tIns="274306" rIns="274306" bIns="274306" rtlCol="0" anchor="t" anchorCtr="0">
            <a:normAutofit/>
          </a:bodyPr>
          <a:lstStyle>
            <a:lvl1pPr marL="0" indent="0"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7" indent="0">
              <a:buNone/>
              <a:defRPr sz="1200"/>
            </a:lvl2pPr>
            <a:lvl3pPr marL="914353" indent="0">
              <a:buNone/>
              <a:defRPr sz="1000"/>
            </a:lvl3pPr>
            <a:lvl4pPr marL="1371530" indent="0">
              <a:buNone/>
              <a:defRPr sz="900"/>
            </a:lvl4pPr>
            <a:lvl5pPr marL="1828706" indent="0">
              <a:buNone/>
              <a:defRPr sz="900"/>
            </a:lvl5pPr>
            <a:lvl6pPr marL="2285883" indent="0">
              <a:buNone/>
              <a:defRPr sz="900"/>
            </a:lvl6pPr>
            <a:lvl7pPr marL="2743060" indent="0">
              <a:buNone/>
              <a:defRPr sz="900"/>
            </a:lvl7pPr>
            <a:lvl8pPr marL="3200236" indent="0">
              <a:buNone/>
              <a:defRPr sz="900"/>
            </a:lvl8pPr>
            <a:lvl9pPr marL="3657413" indent="0">
              <a:buNone/>
              <a:defRPr sz="900"/>
            </a:lvl9pPr>
          </a:lstStyle>
          <a:p>
            <a:pPr marL="0" lvl="0" indent="0" algn="l" defTabSz="914353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None/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60"/>
            <a:ext cx="2133600" cy="365125"/>
          </a:xfrm>
        </p:spPr>
        <p:txBody>
          <a:bodyPr/>
          <a:lstStyle/>
          <a:p>
            <a:fld id="{459EC1CE-E98D-704D-AD6F-6E3323A36483}" type="datetime1">
              <a:rPr lang="en-US" smtClean="0"/>
              <a:pPr/>
              <a:t>4/12/11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665AF-92BA-E649-941D-268879B3EA8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</p:spPr>
        <p:txBody>
          <a:bodyPr tIns="137153" bIns="137153" anchor="b" anchorCtr="0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02306"/>
            <a:ext cx="8001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593" tIns="137153" rIns="274306" bIns="137153" rtlCol="0" anchor="t" anchorCtr="0">
            <a:normAutofit/>
          </a:bodyPr>
          <a:lstStyle>
            <a:lvl1pPr marL="0" indent="0" algn="l" defTabSz="914353" rtl="0" eaLnBrk="1" latinLnBrk="0" hangingPunct="1"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692A5-8B3E-1949-B0CC-6F0593ACFA8E}" type="datetime1">
              <a:rPr lang="en-US" smtClean="0"/>
              <a:pPr/>
              <a:t>4/12/11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7988300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Click icon to add picture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 name="2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</p:spPr>
        <p:txBody>
          <a:bodyPr tIns="137153" bIns="137153" anchor="b" anchorCtr="0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02306"/>
            <a:ext cx="8001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593" tIns="137153" rIns="274306" bIns="137153" rtlCol="0" anchor="t" anchorCtr="0">
            <a:normAutofit/>
          </a:bodyPr>
          <a:lstStyle>
            <a:lvl1pPr marL="0" indent="0" algn="l" defTabSz="914353" rtl="0" eaLnBrk="1" latinLnBrk="0" hangingPunct="1"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80094" y="188260"/>
            <a:ext cx="2133600" cy="365125"/>
          </a:xfrm>
        </p:spPr>
        <p:txBody>
          <a:bodyPr/>
          <a:lstStyle/>
          <a:p>
            <a:fld id="{C381DA14-A3C0-9C42-96F2-BEE3D5DE963D}" type="datetime1">
              <a:rPr lang="en-US" smtClean="0"/>
              <a:pPr/>
              <a:t>4/12/11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3986784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4928616" y="1129553"/>
            <a:ext cx="3986784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Click icon to add picture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 name="3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</p:spPr>
        <p:txBody>
          <a:bodyPr tIns="137153" bIns="137153" anchor="b" anchorCtr="0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02306"/>
            <a:ext cx="8001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593" tIns="137153" rIns="274306" bIns="137153" rtlCol="0" anchor="t" anchorCtr="0">
            <a:normAutofit/>
          </a:bodyPr>
          <a:lstStyle>
            <a:lvl1pPr marL="0" indent="0" algn="l" defTabSz="914353" rtl="0" eaLnBrk="1" latinLnBrk="0" hangingPunct="1"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80094" y="188260"/>
            <a:ext cx="2133600" cy="365125"/>
          </a:xfrm>
        </p:spPr>
        <p:txBody>
          <a:bodyPr/>
          <a:lstStyle/>
          <a:p>
            <a:fld id="{33319320-9A5F-694B-B7B5-C734EC93AAA2}" type="datetime1">
              <a:rPr lang="en-US" smtClean="0"/>
              <a:pPr/>
              <a:t>4/12/11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6601968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7543800" y="1129553"/>
            <a:ext cx="1371600" cy="148132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7543800" y="2629169"/>
            <a:ext cx="1371600" cy="148132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Click icon to add picture</a:t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CE397-A6E6-7547-B24A-92BB5049E0F2}" type="datetime1">
              <a:rPr lang="en-US" smtClean="0"/>
              <a:pPr/>
              <a:t>4/12/11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665AF-92BA-E649-941D-268879B3EA8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87553" y="1129555"/>
            <a:ext cx="914400" cy="5533278"/>
          </a:xfrm>
        </p:spPr>
        <p:txBody>
          <a:bodyPr vert="eaVert" lIns="274306" tIns="685765" bIns="685765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17600" y="1734671"/>
            <a:ext cx="6426200" cy="454230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B7D46-BD5E-E641-9118-DCE28F3B83FA}" type="datetime1">
              <a:rPr lang="en-US" smtClean="0"/>
              <a:pPr/>
              <a:t>4/12/11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665AF-92BA-E649-941D-268879B3EA8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JSAGA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9DCA5C55-3288-6B44-9CB7-F600EA5FB55E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7947" y="1529880"/>
            <a:ext cx="7966954" cy="4608884"/>
          </a:xfrm>
        </p:spPr>
        <p:txBody>
          <a:bodyPr/>
          <a:lstStyle>
            <a:lvl1pPr>
              <a:buClr>
                <a:schemeClr val="tx1">
                  <a:lumMod val="75000"/>
                  <a:lumOff val="25000"/>
                </a:schemeClr>
              </a:buClr>
              <a:defRPr/>
            </a:lvl1pPr>
            <a:lvl2pPr>
              <a:buClr>
                <a:schemeClr val="tx1">
                  <a:lumMod val="95000"/>
                  <a:lumOff val="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bg2"/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AD4EB-88D0-C141-9474-CCD86A78CB94}" type="datetimeFigureOut">
              <a:rPr lang="en-US" smtClean="0"/>
              <a:pPr/>
              <a:t>4/12/11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665AF-92BA-E649-941D-268879B3EA81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1"/>
          <p:cNvPicPr>
            <a:picLocks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94959" y="263714"/>
            <a:ext cx="786525" cy="7096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AD4EB-88D0-C141-9474-CCD86A78CB94}" type="datetimeFigureOut">
              <a:rPr lang="en-US" smtClean="0"/>
              <a:pPr/>
              <a:t>4/12/11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665AF-92BA-E649-941D-268879B3EA8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AD4EB-88D0-C141-9474-CCD86A78CB94}" type="datetimeFigureOut">
              <a:rPr lang="en-US" smtClean="0"/>
              <a:pPr/>
              <a:t>4/12/11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665AF-92BA-E649-941D-268879B3EA8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1024990"/>
            <a:ext cx="8913813" cy="792651"/>
          </a:xfrm>
          <a:solidFill>
            <a:srgbClr val="424242"/>
          </a:solidFill>
        </p:spPr>
        <p:txBody>
          <a:bodyPr lIns="1097224" anchor="ctr" anchorCtr="0">
            <a:normAutofit/>
          </a:bodyPr>
          <a:lstStyle>
            <a:lvl1pPr>
              <a:defRPr sz="28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17534" y="2068618"/>
            <a:ext cx="7707367" cy="4197711"/>
          </a:xfrm>
        </p:spPr>
        <p:txBody>
          <a:bodyPr/>
          <a:lstStyle>
            <a:lvl1pPr>
              <a:buClr>
                <a:srgbClr val="8BACBD"/>
              </a:buClr>
              <a:defRPr/>
            </a:lvl1pPr>
            <a:lvl2pPr>
              <a:buClr>
                <a:srgbClr val="B5B5B5"/>
              </a:buClr>
              <a:defRPr/>
            </a:lvl2pPr>
            <a:lvl3pPr>
              <a:buClr>
                <a:srgbClr val="8BACBD"/>
              </a:buClr>
              <a:defRPr/>
            </a:lvl3pPr>
            <a:lvl4pPr>
              <a:buClr>
                <a:srgbClr val="B5B5B5"/>
              </a:buClr>
              <a:defRPr/>
            </a:lvl4pPr>
            <a:lvl5pPr>
              <a:buClr>
                <a:srgbClr val="8BACBD"/>
              </a:buClr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  <p:pic>
        <p:nvPicPr>
          <p:cNvPr id="8" name="Picture 7" descr="SAGA Helvetica Logo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04298" y="334441"/>
            <a:ext cx="2282176" cy="558141"/>
          </a:xfrm>
          <a:prstGeom prst="rect">
            <a:avLst/>
          </a:prstGeom>
        </p:spPr>
      </p:pic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>
          <a:xfrm>
            <a:off x="6580094" y="6492876"/>
            <a:ext cx="2133600" cy="365125"/>
          </a:xfrm>
        </p:spPr>
        <p:txBody>
          <a:bodyPr/>
          <a:lstStyle/>
          <a:p>
            <a:fld id="{BC26097E-015C-3B4D-86C1-CD2AD30F0B81}" type="datetime1">
              <a:rPr lang="en-US" smtClean="0"/>
              <a:pPr/>
              <a:t>4/12/11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F7665AF-92BA-E649-941D-268879B3EA8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2"/>
          </p:nvPr>
        </p:nvSpPr>
        <p:spPr>
          <a:xfrm>
            <a:off x="1120588" y="6492876"/>
            <a:ext cx="2895600" cy="365125"/>
          </a:xfrm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EFDAE-5BDC-1B4F-BC4C-23C867CEBC21}" type="datetime1">
              <a:rPr lang="en-US" smtClean="0"/>
              <a:pPr/>
              <a:t>4/12/11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665AF-92BA-E649-941D-268879B3EA8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17600" y="2595563"/>
            <a:ext cx="3566160" cy="368141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7534" y="2595563"/>
            <a:ext cx="3566160" cy="368141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60"/>
            <a:ext cx="2133600" cy="365125"/>
          </a:xfrm>
        </p:spPr>
        <p:txBody>
          <a:bodyPr/>
          <a:lstStyle/>
          <a:p>
            <a:fld id="{4C4AD4EB-88D0-C141-9474-CCD86A78CB94}" type="datetimeFigureOut">
              <a:rPr lang="en-US" smtClean="0"/>
              <a:pPr/>
              <a:t>4/12/11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665AF-92BA-E649-941D-268879B3EA8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1" y="2157319"/>
            <a:ext cx="8923005" cy="877234"/>
          </a:xfrm>
          <a:prstGeom prst="rect">
            <a:avLst/>
          </a:prstGeom>
          <a:solidFill>
            <a:srgbClr val="424242"/>
          </a:solidFill>
          <a:ln>
            <a:noFill/>
          </a:ln>
          <a:effectLst/>
          <a:scene3d>
            <a:camera prst="obliqueTopRight"/>
            <a:lightRig rig="threePt" dir="tl"/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 lang="en-US"/>
          </a:p>
        </p:txBody>
      </p:sp>
      <p:pic>
        <p:nvPicPr>
          <p:cNvPr id="9" name="Picture 8" descr="SAGA Helvetica Logo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26205" y="2251145"/>
            <a:ext cx="2892308" cy="707358"/>
          </a:xfrm>
          <a:prstGeom prst="rect">
            <a:avLst/>
          </a:prstGeom>
        </p:spPr>
      </p:pic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914400" y="3043020"/>
            <a:ext cx="8001000" cy="3814980"/>
          </a:xfrm>
          <a:solidFill>
            <a:srgbClr val="E4E6DE"/>
          </a:solidFill>
        </p:spPr>
        <p:txBody>
          <a:bodyPr lIns="274306" tIns="91435" bIns="91435" anchor="t" anchorCtr="0">
            <a:noAutofit/>
          </a:bodyPr>
          <a:lstStyle>
            <a:lvl1pPr>
              <a:defRPr sz="2000">
                <a:solidFill>
                  <a:srgbClr val="595959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6580094" y="6492876"/>
            <a:ext cx="2133600" cy="365125"/>
          </a:xfrm>
        </p:spPr>
        <p:txBody>
          <a:bodyPr/>
          <a:lstStyle/>
          <a:p>
            <a:fld id="{ADB8239A-D789-5443-937F-338E3AE3D41C}" type="datetime1">
              <a:rPr lang="en-US" smtClean="0"/>
              <a:pPr/>
              <a:t>4/12/11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>
          <a:xfrm>
            <a:off x="1120588" y="6492876"/>
            <a:ext cx="2895600" cy="365125"/>
          </a:xfrm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7947" y="1529880"/>
            <a:ext cx="7966954" cy="4608884"/>
          </a:xfrm>
        </p:spPr>
        <p:txBody>
          <a:bodyPr/>
          <a:lstStyle>
            <a:lvl1pPr>
              <a:buClr>
                <a:schemeClr val="tx1">
                  <a:lumMod val="75000"/>
                  <a:lumOff val="25000"/>
                </a:schemeClr>
              </a:buClr>
              <a:defRPr/>
            </a:lvl1pPr>
            <a:lvl2pPr>
              <a:buClr>
                <a:schemeClr val="tx1">
                  <a:lumMod val="95000"/>
                  <a:lumOff val="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bg2"/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C4AD4EB-88D0-C141-9474-CCD86A78CB94}" type="datetimeFigureOut">
              <a:rPr lang="en-US"/>
              <a:pPr>
                <a:defRPr/>
              </a:pPr>
              <a:t>4/12/11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6FD7D56-DFB1-7F41-B558-839B7F38329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5025435"/>
            <a:ext cx="8915400" cy="914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943600"/>
            <a:ext cx="8001000" cy="914400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593" tIns="91435" rIns="274306" bIns="91435" rtlCol="0" anchor="t" anchorCtr="0"/>
          <a:lstStyle>
            <a:lvl1pPr marL="0" indent="0" algn="l" defTabSz="914353" rtl="0" eaLnBrk="1" latinLnBrk="0" hangingPunct="1">
              <a:spcBef>
                <a:spcPts val="300"/>
              </a:spcBef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649F4-2545-3040-B7BD-803CA59D50C7}" type="datetime1">
              <a:rPr lang="en-US" smtClean="0"/>
              <a:pPr/>
              <a:t>4/12/11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7988300" cy="38862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Click icon to add picture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200399"/>
            <a:ext cx="8915400" cy="2286000"/>
          </a:xfrm>
          <a:solidFill>
            <a:schemeClr val="tx2"/>
          </a:solidFill>
        </p:spPr>
        <p:txBody>
          <a:bodyPr vert="horz" lIns="1188659" tIns="45718" rIns="274306" bIns="45718" rtlCol="0" anchor="b" anchorCtr="0">
            <a:normAutofit/>
          </a:bodyPr>
          <a:lstStyle>
            <a:lvl1pPr marL="0" indent="0" algn="l" defTabSz="914353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5484607"/>
            <a:ext cx="8001000" cy="777240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593" tIns="91435" rIns="274306" bIns="91435" rtlCol="0" anchor="ctr" anchorCtr="0">
            <a:normAutofit/>
          </a:bodyPr>
          <a:lstStyle>
            <a:lvl1pPr marL="0" indent="0" algn="l" defTabSz="914353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 pitchFamily="18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5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3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0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88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06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23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41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3A9088-CEDD-2F48-A9A0-611A3CC03FE9}" type="datetime1">
              <a:rPr lang="en-US" smtClean="0"/>
              <a:pPr/>
              <a:t>4/12/11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665AF-92BA-E649-941D-268879B3EA8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17600" y="2595563"/>
            <a:ext cx="3566160" cy="368141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7534" y="2595563"/>
            <a:ext cx="3566160" cy="368141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60"/>
            <a:ext cx="2133600" cy="365125"/>
          </a:xfrm>
        </p:spPr>
        <p:txBody>
          <a:bodyPr/>
          <a:lstStyle/>
          <a:p>
            <a:fld id="{AED87ACF-EB3C-EA42-8610-542FB50388EB}" type="datetime1">
              <a:rPr lang="en-US" smtClean="0"/>
              <a:pPr/>
              <a:t>4/12/11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665AF-92BA-E649-941D-268879B3EA8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588" y="2017713"/>
            <a:ext cx="3566160" cy="877887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177" indent="0">
              <a:buNone/>
              <a:defRPr sz="2000" b="1"/>
            </a:lvl2pPr>
            <a:lvl3pPr marL="914353" indent="0">
              <a:buNone/>
              <a:defRPr sz="1800" b="1"/>
            </a:lvl3pPr>
            <a:lvl4pPr marL="1371530" indent="0">
              <a:buNone/>
              <a:defRPr sz="1600" b="1"/>
            </a:lvl4pPr>
            <a:lvl5pPr marL="1828706" indent="0">
              <a:buNone/>
              <a:defRPr sz="1600" b="1"/>
            </a:lvl5pPr>
            <a:lvl6pPr marL="2285883" indent="0">
              <a:buNone/>
              <a:defRPr sz="1600" b="1"/>
            </a:lvl6pPr>
            <a:lvl7pPr marL="2743060" indent="0">
              <a:buNone/>
              <a:defRPr sz="1600" b="1"/>
            </a:lvl7pPr>
            <a:lvl8pPr marL="3200236" indent="0">
              <a:buNone/>
              <a:defRPr sz="1600" b="1"/>
            </a:lvl8pPr>
            <a:lvl9pPr marL="3657413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588" y="3065929"/>
            <a:ext cx="3566160" cy="321104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47534" y="2017713"/>
            <a:ext cx="3566160" cy="877887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177" indent="0">
              <a:buNone/>
              <a:defRPr sz="2000" b="1"/>
            </a:lvl2pPr>
            <a:lvl3pPr marL="914353" indent="0">
              <a:buNone/>
              <a:defRPr sz="1800" b="1"/>
            </a:lvl3pPr>
            <a:lvl4pPr marL="1371530" indent="0">
              <a:buNone/>
              <a:defRPr sz="1600" b="1"/>
            </a:lvl4pPr>
            <a:lvl5pPr marL="1828706" indent="0">
              <a:buNone/>
              <a:defRPr sz="1600" b="1"/>
            </a:lvl5pPr>
            <a:lvl6pPr marL="2285883" indent="0">
              <a:buNone/>
              <a:defRPr sz="1600" b="1"/>
            </a:lvl6pPr>
            <a:lvl7pPr marL="2743060" indent="0">
              <a:buNone/>
              <a:defRPr sz="1600" b="1"/>
            </a:lvl7pPr>
            <a:lvl8pPr marL="3200236" indent="0">
              <a:buNone/>
              <a:defRPr sz="1600" b="1"/>
            </a:lvl8pPr>
            <a:lvl9pPr marL="3657413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47534" y="3065929"/>
            <a:ext cx="3566160" cy="321104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580094" y="188260"/>
            <a:ext cx="2133600" cy="365125"/>
          </a:xfrm>
        </p:spPr>
        <p:txBody>
          <a:bodyPr/>
          <a:lstStyle/>
          <a:p>
            <a:fld id="{0E0DC31B-692F-774E-A937-DA560DE61DA8}" type="datetime1">
              <a:rPr lang="en-US" smtClean="0"/>
              <a:pPr/>
              <a:t>4/12/11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120588" y="188260"/>
            <a:ext cx="28956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665AF-92BA-E649-941D-268879B3EA81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1212028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5238974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212028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5238974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212028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238974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EFDAE-5BDC-1B4F-BC4C-23C867CEBC21}" type="datetime1">
              <a:rPr lang="en-US" smtClean="0"/>
              <a:pPr/>
              <a:t>4/12/11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665AF-92BA-E649-941D-268879B3EA8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3C516-787B-9A45-AFCF-5D75DD78DEBE}" type="datetime1">
              <a:rPr lang="en-US" smtClean="0"/>
              <a:pPr/>
              <a:t>4/12/11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665AF-92BA-E649-941D-268879B3EA8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24712"/>
            <a:ext cx="8915400" cy="914400"/>
          </a:xfrm>
          <a:solidFill>
            <a:schemeClr val="tx2"/>
          </a:solidFill>
        </p:spPr>
        <p:txBody>
          <a:bodyPr vert="horz" lIns="1188659" tIns="45718" rIns="274306" bIns="45718" rtlCol="0" anchor="ctr">
            <a:normAutofit/>
          </a:bodyPr>
          <a:lstStyle>
            <a:lvl1pPr marL="0" indent="0" algn="l" defTabSz="914353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47534" y="2590800"/>
            <a:ext cx="3566160" cy="3686175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00952" y="2039111"/>
            <a:ext cx="3566160" cy="4224528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593" tIns="274306" rIns="274306" bIns="274306" rtlCol="0" anchor="t" anchorCtr="0">
            <a:normAutofit/>
          </a:bodyPr>
          <a:lstStyle>
            <a:lvl1pPr marL="0" indent="0" algn="l" defTabSz="914353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7" indent="0">
              <a:buNone/>
              <a:defRPr sz="1200"/>
            </a:lvl2pPr>
            <a:lvl3pPr marL="914353" indent="0">
              <a:buNone/>
              <a:defRPr sz="1000"/>
            </a:lvl3pPr>
            <a:lvl4pPr marL="1371530" indent="0">
              <a:buNone/>
              <a:defRPr sz="900"/>
            </a:lvl4pPr>
            <a:lvl5pPr marL="1828706" indent="0">
              <a:buNone/>
              <a:defRPr sz="900"/>
            </a:lvl5pPr>
            <a:lvl6pPr marL="2285883" indent="0">
              <a:buNone/>
              <a:defRPr sz="900"/>
            </a:lvl6pPr>
            <a:lvl7pPr marL="2743060" indent="0">
              <a:buNone/>
              <a:defRPr sz="900"/>
            </a:lvl7pPr>
            <a:lvl8pPr marL="3200236" indent="0">
              <a:buNone/>
              <a:defRPr sz="900"/>
            </a:lvl8pPr>
            <a:lvl9pPr marL="3657413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60"/>
            <a:ext cx="2133600" cy="365125"/>
          </a:xfrm>
        </p:spPr>
        <p:txBody>
          <a:bodyPr/>
          <a:lstStyle/>
          <a:p>
            <a:fld id="{F19CAA94-9393-BB4A-8CB6-008B1351A132}" type="datetime1">
              <a:rPr lang="en-US" smtClean="0"/>
              <a:pPr/>
              <a:t>4/12/11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665AF-92BA-E649-941D-268879B3EA8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theme" Target="../theme/theme2.xml"/><Relationship Id="rId3" Type="http://schemas.openxmlformats.org/officeDocument/2006/relationships/image" Target="../media/image2.jpeg"/></Relationships>
</file>

<file path=ppt/slideMasters/_rels/slideMaster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theme" Target="../theme/theme3.xml"/><Relationship Id="rId3" Type="http://schemas.openxmlformats.org/officeDocument/2006/relationships/image" Target="../media/image3.png"/></Relationships>
</file>

<file path=ppt/slideMasters/_rels/slideMaster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4" Type="http://schemas.openxmlformats.org/officeDocument/2006/relationships/slideLayout" Target="../slideLayouts/slideLayout22.xml"/><Relationship Id="rId5" Type="http://schemas.openxmlformats.org/officeDocument/2006/relationships/slideLayout" Target="../slideLayouts/slideLayout23.xml"/><Relationship Id="rId6" Type="http://schemas.openxmlformats.org/officeDocument/2006/relationships/theme" Target="../theme/theme5.xml"/><Relationship Id="rId7" Type="http://schemas.openxmlformats.org/officeDocument/2006/relationships/image" Target="../media/image3.png"/><Relationship Id="rId1" Type="http://schemas.openxmlformats.org/officeDocument/2006/relationships/slideLayout" Target="../slideLayouts/slideLayout19.xml"/><Relationship Id="rId2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" y="1123856"/>
            <a:ext cx="8913813" cy="914400"/>
          </a:xfrm>
          <a:prstGeom prst="rect">
            <a:avLst/>
          </a:prstGeom>
          <a:solidFill>
            <a:schemeClr val="tx2"/>
          </a:solidFill>
        </p:spPr>
        <p:txBody>
          <a:bodyPr vert="horz" lIns="1188659" tIns="45718" rIns="274306" bIns="45718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4424" y="2595563"/>
            <a:ext cx="7610476" cy="3670767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80094" y="188260"/>
            <a:ext cx="2133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A3476A5E-2ED6-7749-A8C1-D0B1EEEB97E0}" type="datetime1">
              <a:rPr lang="en-US" smtClean="0"/>
              <a:pPr/>
              <a:t>4/12/11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20588" y="188260"/>
            <a:ext cx="2895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l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89894" y="6569076"/>
            <a:ext cx="4572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ctr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DF7665AF-92BA-E649-941D-268879B3EA8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14401" y="0"/>
            <a:ext cx="7999413" cy="18288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914401" y="6675120"/>
            <a:ext cx="7999413" cy="18288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sldNum="0" hdr="0" ftr="0" dt="0"/>
  <p:txStyles>
    <p:titleStyle>
      <a:lvl1pPr marL="0" indent="0" algn="l" defTabSz="914353" rtl="0" eaLnBrk="1" latinLnBrk="0" hangingPunct="1">
        <a:spcBef>
          <a:spcPct val="0"/>
        </a:spcBef>
        <a:buNone/>
        <a:defRPr sz="36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882" indent="-342882" algn="l" defTabSz="914353" rtl="0" eaLnBrk="1" latinLnBrk="0" hangingPunct="1">
        <a:spcBef>
          <a:spcPts val="2000"/>
        </a:spcBef>
        <a:buClr>
          <a:schemeClr val="accent1"/>
        </a:buClr>
        <a:buFont typeface="Wingdings 2" pitchFamily="18" charset="2"/>
        <a:buChar char="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765" indent="-336532" algn="l" defTabSz="914353" rtl="0" eaLnBrk="1" latinLnBrk="0" hangingPunct="1">
        <a:spcBef>
          <a:spcPts val="6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034997" indent="-349232" algn="l" defTabSz="914353" rtl="0" eaLnBrk="1" latinLnBrk="0" hangingPunct="1">
        <a:spcBef>
          <a:spcPts val="600"/>
        </a:spcBef>
        <a:buClr>
          <a:schemeClr val="accent1"/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371530" indent="-336532" algn="l" defTabSz="914353" rtl="0" eaLnBrk="1" latinLnBrk="0" hangingPunct="1">
        <a:spcBef>
          <a:spcPts val="6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720762" indent="-349232" algn="l" defTabSz="914353" rtl="0" eaLnBrk="1" latinLnBrk="0" hangingPunct="1">
        <a:spcBef>
          <a:spcPts val="600"/>
        </a:spcBef>
        <a:buClr>
          <a:schemeClr val="accent1"/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47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48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5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7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3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bg1"/>
        </a:solidFill>
        <a:effectLst>
          <a:outerShdw blurRad="63500" dist="107763" dir="2700000" algn="ctr" rotWithShape="0">
            <a:srgbClr val="000000">
              <a:alpha val="74998"/>
            </a:srgbClr>
          </a:outerShdw>
        </a:effectLst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6387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990600" y="304800"/>
            <a:ext cx="58674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5" tIns="45718" rIns="91435" bIns="457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Cliquez et modifiez le titre</a:t>
            </a:r>
          </a:p>
        </p:txBody>
      </p:sp>
      <p:sp>
        <p:nvSpPr>
          <p:cNvPr id="16388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304800" y="1752600"/>
            <a:ext cx="8458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5" tIns="45718" rIns="91435" bIns="457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Cliquez pour modifier les styles du texte du masque</a:t>
            </a:r>
          </a:p>
          <a:p>
            <a:pPr lvl="1"/>
            <a:r>
              <a:rPr lang="en-US"/>
              <a:t>Deuxième niveau</a:t>
            </a:r>
          </a:p>
          <a:p>
            <a:pPr lvl="2"/>
            <a:r>
              <a:rPr lang="en-US"/>
              <a:t>Troisième niveau</a:t>
            </a:r>
          </a:p>
          <a:p>
            <a:pPr lvl="3"/>
            <a:r>
              <a:rPr lang="en-US"/>
              <a:t>Quatrième niveau</a:t>
            </a:r>
          </a:p>
          <a:p>
            <a:pPr lvl="4"/>
            <a:r>
              <a:rPr lang="en-US"/>
              <a:t>Cinquième niveau</a:t>
            </a:r>
          </a:p>
        </p:txBody>
      </p:sp>
      <p:sp>
        <p:nvSpPr>
          <p:cNvPr id="1638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324601" y="6553200"/>
            <a:ext cx="1752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5" tIns="45718" rIns="91435" bIns="45718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endParaRPr lang="fr-FR"/>
          </a:p>
        </p:txBody>
      </p:sp>
      <p:sp>
        <p:nvSpPr>
          <p:cNvPr id="1639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04800" y="6553201"/>
            <a:ext cx="54864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5" tIns="45718" rIns="91435" bIns="45718" numCol="1" anchor="t" anchorCtr="0" compatLnSpc="1">
            <a:prstTxWarp prst="textNoShape">
              <a:avLst/>
            </a:prstTxWarp>
          </a:bodyPr>
          <a:lstStyle>
            <a:lvl1pPr>
              <a:spcBef>
                <a:spcPct val="50000"/>
              </a:spcBef>
              <a:defRPr>
                <a:solidFill>
                  <a:schemeClr val="tx2"/>
                </a:solidFill>
                <a:effectLst/>
                <a:latin typeface="+mn-lt"/>
              </a:defRPr>
            </a:lvl1pPr>
          </a:lstStyle>
          <a:p>
            <a:r>
              <a:rPr lang="en-US"/>
              <a:t>JSAGA</a:t>
            </a:r>
          </a:p>
        </p:txBody>
      </p:sp>
      <p:sp>
        <p:nvSpPr>
          <p:cNvPr id="1639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229600" y="6553200"/>
            <a:ext cx="685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5" tIns="45718" rIns="91435" bIns="45718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fld id="{36000226-7397-744D-8291-091D1E9C1F61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</p:sldLayoutIdLst>
  <p:hf hdr="0" dt="0"/>
  <p:txStyles>
    <p:titleStyle>
      <a:lvl1pPr algn="l" rtl="0" fontAlgn="base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5pPr>
      <a:lvl6pPr marL="457177" algn="l" rtl="0" fontAlgn="base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6pPr>
      <a:lvl7pPr marL="914353" algn="l" rtl="0" fontAlgn="base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7pPr>
      <a:lvl8pPr marL="1371530" algn="l" rtl="0" fontAlgn="base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8pPr>
      <a:lvl9pPr marL="1828706" algn="l" rtl="0" fontAlgn="base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9pPr>
    </p:titleStyle>
    <p:bodyStyle>
      <a:lvl1pPr marL="342882" indent="-342882" algn="l" rtl="0" fontAlgn="base">
        <a:spcBef>
          <a:spcPct val="20000"/>
        </a:spcBef>
        <a:spcAft>
          <a:spcPct val="0"/>
        </a:spcAft>
        <a:buClr>
          <a:schemeClr val="accent1"/>
        </a:buClr>
        <a:buSzPct val="80000"/>
        <a:buFont typeface="Wingdings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12" indent="-285736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</a:defRPr>
      </a:lvl2pPr>
      <a:lvl3pPr marL="1142942" indent="-228588" algn="l" rtl="0" fontAlgn="base">
        <a:spcBef>
          <a:spcPct val="20000"/>
        </a:spcBef>
        <a:spcAft>
          <a:spcPct val="0"/>
        </a:spcAft>
        <a:buChar char="•"/>
        <a:defRPr>
          <a:solidFill>
            <a:schemeClr val="tx1"/>
          </a:solidFill>
          <a:latin typeface="+mn-lt"/>
          <a:ea typeface="ＭＳ Ｐゴシック" charset="-128"/>
        </a:defRPr>
      </a:lvl3pPr>
      <a:lvl4pPr marL="1600118" indent="-228588" algn="l" rtl="0" fontAlgn="base">
        <a:spcBef>
          <a:spcPct val="20000"/>
        </a:spcBef>
        <a:spcAft>
          <a:spcPct val="0"/>
        </a:spcAft>
        <a:buChar char="–"/>
        <a:defRPr sz="1600">
          <a:solidFill>
            <a:schemeClr val="tx1"/>
          </a:solidFill>
          <a:latin typeface="+mn-lt"/>
          <a:ea typeface="ＭＳ Ｐゴシック" charset="-128"/>
        </a:defRPr>
      </a:lvl4pPr>
      <a:lvl5pPr marL="2057295" indent="-228588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ＭＳ Ｐゴシック" charset="-128"/>
        </a:defRPr>
      </a:lvl5pPr>
      <a:lvl6pPr marL="2514471" indent="-228588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ＭＳ Ｐゴシック" charset="-128"/>
        </a:defRPr>
      </a:lvl6pPr>
      <a:lvl7pPr marL="2971648" indent="-228588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ＭＳ Ｐゴシック" charset="-128"/>
        </a:defRPr>
      </a:lvl7pPr>
      <a:lvl8pPr marL="3428825" indent="-228588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ＭＳ Ｐゴシック" charset="-128"/>
        </a:defRPr>
      </a:lvl8pPr>
      <a:lvl9pPr marL="3886001" indent="-228588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7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3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0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6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3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0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36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3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14425" y="263714"/>
            <a:ext cx="8029576" cy="914400"/>
          </a:xfrm>
          <a:prstGeom prst="rect">
            <a:avLst/>
          </a:prstGeom>
          <a:solidFill>
            <a:schemeClr val="tx2"/>
          </a:solidFill>
        </p:spPr>
        <p:txBody>
          <a:bodyPr vert="horz" lIns="1188659" tIns="45718" rIns="274306" bIns="45718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4424" y="1549124"/>
            <a:ext cx="7610476" cy="47917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80094" y="188260"/>
            <a:ext cx="2133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C4AD4EB-88D0-C141-9474-CCD86A78CB94}" type="datetimeFigureOut">
              <a:rPr lang="en-US" smtClean="0"/>
              <a:pPr/>
              <a:t>4/12/11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20588" y="188260"/>
            <a:ext cx="2895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l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89894" y="6569076"/>
            <a:ext cx="4572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ctr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DF7665AF-92BA-E649-941D-268879B3EA8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14401" y="0"/>
            <a:ext cx="7999413" cy="18288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914401" y="6675120"/>
            <a:ext cx="7999413" cy="18288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  <p:pic>
        <p:nvPicPr>
          <p:cNvPr id="9" name="Picture 1"/>
          <p:cNvPicPr>
            <a:picLocks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94959" y="263714"/>
            <a:ext cx="786525" cy="7096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</p:sldLayoutIdLst>
  <p:txStyles>
    <p:titleStyle>
      <a:lvl1pPr marL="0" indent="0" algn="l" defTabSz="914353" rtl="0" eaLnBrk="1" latinLnBrk="0" hangingPunct="1">
        <a:spcBef>
          <a:spcPct val="0"/>
        </a:spcBef>
        <a:buNone/>
        <a:defRPr sz="32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882" indent="-342882" algn="l" defTabSz="914353" rtl="0" eaLnBrk="1" latinLnBrk="0" hangingPunct="1">
        <a:spcBef>
          <a:spcPts val="2000"/>
        </a:spcBef>
        <a:buClr>
          <a:schemeClr val="tx1">
            <a:lumMod val="95000"/>
            <a:lumOff val="5000"/>
          </a:schemeClr>
        </a:buClr>
        <a:buFont typeface="Wingdings 2" pitchFamily="18" charset="2"/>
        <a:buChar char="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765" indent="-336532" algn="l" defTabSz="914353" rtl="0" eaLnBrk="1" latinLnBrk="0" hangingPunct="1">
        <a:spcBef>
          <a:spcPts val="600"/>
        </a:spcBef>
        <a:buClr>
          <a:schemeClr val="tx1">
            <a:lumMod val="85000"/>
            <a:lumOff val="15000"/>
          </a:schemeClr>
        </a:buClr>
        <a:buFont typeface="Arial"/>
        <a:buChar char="•"/>
        <a:defRPr sz="1800" kern="1200">
          <a:solidFill>
            <a:schemeClr val="accent5"/>
          </a:solidFill>
          <a:latin typeface="+mn-lt"/>
          <a:ea typeface="+mn-ea"/>
          <a:cs typeface="+mn-cs"/>
        </a:defRPr>
      </a:lvl2pPr>
      <a:lvl3pPr marL="1034997" indent="-349232" algn="l" defTabSz="914353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Font typeface="Arial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371530" indent="-336532" algn="l" defTabSz="914353" rtl="0" eaLnBrk="1" latinLnBrk="0" hangingPunct="1">
        <a:spcBef>
          <a:spcPts val="600"/>
        </a:spcBef>
        <a:buClr>
          <a:schemeClr val="tx1">
            <a:lumMod val="65000"/>
            <a:lumOff val="35000"/>
          </a:schemeClr>
        </a:buClr>
        <a:buFont typeface="Arial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720762" indent="-349232" algn="l" defTabSz="914353" rtl="0" eaLnBrk="1" latinLnBrk="0" hangingPunct="1">
        <a:spcBef>
          <a:spcPts val="600"/>
        </a:spcBef>
        <a:buClr>
          <a:schemeClr val="tx1">
            <a:lumMod val="50000"/>
            <a:lumOff val="50000"/>
          </a:schemeClr>
        </a:buClr>
        <a:buFont typeface="Arial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47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48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5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7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3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14425" y="263714"/>
            <a:ext cx="8029576" cy="914400"/>
          </a:xfrm>
          <a:prstGeom prst="rect">
            <a:avLst/>
          </a:prstGeom>
          <a:solidFill>
            <a:schemeClr val="tx2"/>
          </a:solidFill>
        </p:spPr>
        <p:txBody>
          <a:bodyPr vert="horz" lIns="1188659" tIns="45718" rIns="274306" bIns="45718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4424" y="1549124"/>
            <a:ext cx="7610476" cy="47917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80094" y="188260"/>
            <a:ext cx="2133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C4AD4EB-88D0-C141-9474-CCD86A78CB94}" type="datetimeFigureOut">
              <a:rPr lang="en-US" smtClean="0"/>
              <a:pPr/>
              <a:t>4/12/11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20588" y="188260"/>
            <a:ext cx="2895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l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89894" y="6569076"/>
            <a:ext cx="4572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ctr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DF7665AF-92BA-E649-941D-268879B3EA8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14401" y="0"/>
            <a:ext cx="7999413" cy="18288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914401" y="6675120"/>
            <a:ext cx="7999413" cy="18288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</p:sldLayoutIdLst>
  <p:txStyles>
    <p:titleStyle>
      <a:lvl1pPr marL="0" indent="0" algn="l" defTabSz="914353" rtl="0" eaLnBrk="1" latinLnBrk="0" hangingPunct="1">
        <a:spcBef>
          <a:spcPct val="0"/>
        </a:spcBef>
        <a:buNone/>
        <a:defRPr sz="32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882" indent="-342882" algn="l" defTabSz="914353" rtl="0" eaLnBrk="1" latinLnBrk="0" hangingPunct="1">
        <a:spcBef>
          <a:spcPts val="2000"/>
        </a:spcBef>
        <a:buClr>
          <a:schemeClr val="tx1">
            <a:lumMod val="95000"/>
            <a:lumOff val="5000"/>
          </a:schemeClr>
        </a:buClr>
        <a:buFont typeface="Wingdings 2" pitchFamily="18" charset="2"/>
        <a:buChar char="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765" indent="-336532" algn="l" defTabSz="914353" rtl="0" eaLnBrk="1" latinLnBrk="0" hangingPunct="1">
        <a:spcBef>
          <a:spcPts val="600"/>
        </a:spcBef>
        <a:buClr>
          <a:schemeClr val="tx1">
            <a:lumMod val="85000"/>
            <a:lumOff val="15000"/>
          </a:schemeClr>
        </a:buClr>
        <a:buFont typeface="Arial"/>
        <a:buChar char="•"/>
        <a:defRPr sz="1800" kern="1200">
          <a:solidFill>
            <a:schemeClr val="accent5"/>
          </a:solidFill>
          <a:latin typeface="+mn-lt"/>
          <a:ea typeface="+mn-ea"/>
          <a:cs typeface="+mn-cs"/>
        </a:defRPr>
      </a:lvl2pPr>
      <a:lvl3pPr marL="1034997" indent="-349232" algn="l" defTabSz="914353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Font typeface="Arial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371530" indent="-336532" algn="l" defTabSz="914353" rtl="0" eaLnBrk="1" latinLnBrk="0" hangingPunct="1">
        <a:spcBef>
          <a:spcPts val="600"/>
        </a:spcBef>
        <a:buClr>
          <a:schemeClr val="tx1">
            <a:lumMod val="65000"/>
            <a:lumOff val="35000"/>
          </a:schemeClr>
        </a:buClr>
        <a:buFont typeface="Arial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720762" indent="-349232" algn="l" defTabSz="914353" rtl="0" eaLnBrk="1" latinLnBrk="0" hangingPunct="1">
        <a:spcBef>
          <a:spcPts val="600"/>
        </a:spcBef>
        <a:buClr>
          <a:schemeClr val="tx1">
            <a:lumMod val="50000"/>
            <a:lumOff val="50000"/>
          </a:schemeClr>
        </a:buClr>
        <a:buFont typeface="Arial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47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48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5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7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3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14425" y="263714"/>
            <a:ext cx="8029576" cy="914400"/>
          </a:xfrm>
          <a:prstGeom prst="rect">
            <a:avLst/>
          </a:prstGeom>
          <a:solidFill>
            <a:schemeClr val="tx2"/>
          </a:solidFill>
        </p:spPr>
        <p:txBody>
          <a:bodyPr vert="horz" lIns="1188659" tIns="45718" rIns="274306" bIns="45718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4424" y="1549124"/>
            <a:ext cx="7610476" cy="47917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80094" y="188260"/>
            <a:ext cx="2133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C4AD4EB-88D0-C141-9474-CCD86A78CB94}" type="datetimeFigureOut">
              <a:rPr lang="en-US" smtClean="0"/>
              <a:pPr/>
              <a:t>4/12/11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20588" y="188260"/>
            <a:ext cx="2895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l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89894" y="6569076"/>
            <a:ext cx="4572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ctr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DF7665AF-92BA-E649-941D-268879B3EA8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14401" y="0"/>
            <a:ext cx="7999413" cy="18288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914401" y="6675120"/>
            <a:ext cx="7999413" cy="18288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  <p:pic>
        <p:nvPicPr>
          <p:cNvPr id="9" name="Picture 1"/>
          <p:cNvPicPr>
            <a:picLocks noChangeArrowheads="1"/>
          </p:cNvPicPr>
          <p:nvPr userDrawn="1"/>
        </p:nvPicPr>
        <p:blipFill>
          <a:blip r:embed="rId7"/>
          <a:srcRect/>
          <a:stretch>
            <a:fillRect/>
          </a:stretch>
        </p:blipFill>
        <p:spPr bwMode="auto">
          <a:xfrm>
            <a:off x="94959" y="263714"/>
            <a:ext cx="786525" cy="7096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8" r:id="rId2"/>
    <p:sldLayoutId id="2147483689" r:id="rId3"/>
    <p:sldLayoutId id="2147483691" r:id="rId4"/>
    <p:sldLayoutId id="2147483692" r:id="rId5"/>
  </p:sldLayoutIdLst>
  <p:txStyles>
    <p:titleStyle>
      <a:lvl1pPr marL="0" indent="0" algn="l" defTabSz="914353" rtl="0" eaLnBrk="1" latinLnBrk="0" hangingPunct="1">
        <a:spcBef>
          <a:spcPct val="0"/>
        </a:spcBef>
        <a:buNone/>
        <a:defRPr sz="32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882" indent="-342882" algn="l" defTabSz="914353" rtl="0" eaLnBrk="1" latinLnBrk="0" hangingPunct="1">
        <a:spcBef>
          <a:spcPts val="2000"/>
        </a:spcBef>
        <a:buClr>
          <a:schemeClr val="tx1">
            <a:lumMod val="95000"/>
            <a:lumOff val="5000"/>
          </a:schemeClr>
        </a:buClr>
        <a:buFont typeface="Wingdings 2" pitchFamily="18" charset="2"/>
        <a:buChar char="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765" indent="-336532" algn="l" defTabSz="914353" rtl="0" eaLnBrk="1" latinLnBrk="0" hangingPunct="1">
        <a:spcBef>
          <a:spcPts val="600"/>
        </a:spcBef>
        <a:buClr>
          <a:schemeClr val="tx1">
            <a:lumMod val="85000"/>
            <a:lumOff val="15000"/>
          </a:schemeClr>
        </a:buClr>
        <a:buFont typeface="Arial"/>
        <a:buChar char="•"/>
        <a:defRPr sz="1800" kern="1200">
          <a:solidFill>
            <a:schemeClr val="accent5"/>
          </a:solidFill>
          <a:latin typeface="+mn-lt"/>
          <a:ea typeface="+mn-ea"/>
          <a:cs typeface="+mn-cs"/>
        </a:defRPr>
      </a:lvl2pPr>
      <a:lvl3pPr marL="1034997" indent="-349232" algn="l" defTabSz="914353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Font typeface="Arial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371530" indent="-336532" algn="l" defTabSz="914353" rtl="0" eaLnBrk="1" latinLnBrk="0" hangingPunct="1">
        <a:spcBef>
          <a:spcPts val="600"/>
        </a:spcBef>
        <a:buClr>
          <a:schemeClr val="tx1">
            <a:lumMod val="65000"/>
            <a:lumOff val="35000"/>
          </a:schemeClr>
        </a:buClr>
        <a:buFont typeface="Arial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720762" indent="-349232" algn="l" defTabSz="914353" rtl="0" eaLnBrk="1" latinLnBrk="0" hangingPunct="1">
        <a:spcBef>
          <a:spcPts val="600"/>
        </a:spcBef>
        <a:buClr>
          <a:schemeClr val="tx1">
            <a:lumMod val="50000"/>
            <a:lumOff val="50000"/>
          </a:schemeClr>
        </a:buClr>
        <a:buFont typeface="Arial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47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48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5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7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3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6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7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8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9.png"/><Relationship Id="rId3" Type="http://schemas.openxmlformats.org/officeDocument/2006/relationships/chart" Target="../charts/char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22.png"/><Relationship Id="rId3" Type="http://schemas.openxmlformats.org/officeDocument/2006/relationships/image" Target="../media/image23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24.png"/><Relationship Id="rId3" Type="http://schemas.openxmlformats.org/officeDocument/2006/relationships/image" Target="../media/image25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jpeg"/><Relationship Id="rId3" Type="http://schemas.openxmlformats.org/officeDocument/2006/relationships/image" Target="../media/image13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4.jpe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914400" y="4318000"/>
            <a:ext cx="8001000" cy="2540000"/>
          </a:xfrm>
        </p:spPr>
        <p:txBody>
          <a:bodyPr/>
          <a:lstStyle/>
          <a:p>
            <a:r>
              <a:rPr lang="en-US" dirty="0" smtClean="0"/>
              <a:t>Building and Installing</a:t>
            </a:r>
            <a:endParaRPr lang="en-US" dirty="0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 tIns="274306"/>
          <a:lstStyle/>
          <a:p>
            <a:r>
              <a:rPr lang="en-US" dirty="0" smtClean="0"/>
              <a:t>A Brief Introduction to SAGA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205510" y="6282902"/>
            <a:ext cx="472733" cy="46365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641023" y="6271762"/>
            <a:ext cx="463656" cy="46365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8771" y="6306665"/>
            <a:ext cx="1079685" cy="42175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 dirty="0" smtClean="0"/>
              <a:t>Tools for Effective Distributed Execution</a:t>
            </a:r>
            <a:endParaRPr lang="en-US" sz="2400" dirty="0"/>
          </a:p>
        </p:txBody>
      </p:sp>
      <p:pic>
        <p:nvPicPr>
          <p:cNvPr id="5" name="Content Placeholder 4" descr="distributed_pilot_job.png"/>
          <p:cNvPicPr>
            <a:picLocks noGrp="1" noChangeAspect="1"/>
          </p:cNvPicPr>
          <p:nvPr>
            <p:ph idx="1"/>
          </p:nvPr>
        </p:nvPicPr>
        <p:blipFill>
          <a:blip r:embed="rId2"/>
          <a:srcRect t="-10678" b="-10678"/>
          <a:stretch>
            <a:fillRect/>
          </a:stretch>
        </p:blipFill>
        <p:spPr/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1"/>
          <p:cNvSpPr>
            <a:spLocks noGrp="1" noChangeArrowheads="1"/>
          </p:cNvSpPr>
          <p:nvPr>
            <p:ph type="title"/>
          </p:nvPr>
        </p:nvSpPr>
        <p:spPr>
          <a:xfrm>
            <a:off x="876977" y="263714"/>
            <a:ext cx="8267024" cy="914400"/>
          </a:xfrm>
        </p:spPr>
        <p:txBody>
          <a:bodyPr>
            <a:normAutofit/>
          </a:bodyPr>
          <a:lstStyle/>
          <a:p>
            <a:pPr eaLnBrk="1" hangingPunct="1"/>
            <a:r>
              <a:rPr lang="en-US" sz="2667" i="1" dirty="0" smtClean="0"/>
              <a:t>SAGA-based Pilot-Job Interface</a:t>
            </a:r>
          </a:p>
        </p:txBody>
      </p:sp>
      <p:pic>
        <p:nvPicPr>
          <p:cNvPr id="4" name="Picture 3" descr="bigjob_only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2738" y="1590878"/>
            <a:ext cx="6478524" cy="4855464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1"/>
          <p:cNvSpPr>
            <a:spLocks noGrp="1" noChangeArrowheads="1"/>
          </p:cNvSpPr>
          <p:nvPr>
            <p:ph type="title"/>
          </p:nvPr>
        </p:nvSpPr>
        <p:spPr>
          <a:xfrm>
            <a:off x="876977" y="263714"/>
            <a:ext cx="8267024" cy="9144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 smtClean="0"/>
              <a:t>Extensible Tools: DIANE-GANGA-SAGA </a:t>
            </a:r>
            <a:br>
              <a:rPr lang="en-US" dirty="0" smtClean="0"/>
            </a:br>
            <a:r>
              <a:rPr lang="en-US" sz="2667" i="1" dirty="0" smtClean="0"/>
              <a:t>Extend DIANE to HPC using SAGA-</a:t>
            </a:r>
            <a:r>
              <a:rPr lang="en-US" sz="2667" i="1" dirty="0" err="1" smtClean="0"/>
              <a:t>BigJob</a:t>
            </a:r>
            <a:endParaRPr lang="en-US" sz="2667" i="1" dirty="0" smtClean="0"/>
          </a:p>
        </p:txBody>
      </p:sp>
      <p:pic>
        <p:nvPicPr>
          <p:cNvPr id="4" name="Picture 3" descr="bigjob_with_dian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1476943"/>
            <a:ext cx="5943600" cy="4992624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DARE: Dynamic Adaptive Runtime Environment</a:t>
            </a:r>
            <a:endParaRPr lang="en-US" dirty="0"/>
          </a:p>
        </p:txBody>
      </p:sp>
      <p:pic>
        <p:nvPicPr>
          <p:cNvPr id="4" name="Content Placeholder 3" descr="DAREOutline.jpg"/>
          <p:cNvPicPr>
            <a:picLocks noGrp="1" noChangeAspect="1"/>
          </p:cNvPicPr>
          <p:nvPr>
            <p:ph idx="1"/>
          </p:nvPr>
        </p:nvPicPr>
        <p:blipFill>
          <a:blip r:embed="rId2"/>
          <a:srcRect l="-21509" r="-21509"/>
          <a:stretch>
            <a:fillRect/>
          </a:stretch>
        </p:blipFill>
        <p:spPr>
          <a:xfrm>
            <a:off x="228747" y="1529880"/>
            <a:ext cx="8801896" cy="5091898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>
              <a:defRPr/>
            </a:pPr>
            <a:r>
              <a:rPr lang="en-US" sz="2200" dirty="0" smtClean="0"/>
              <a:t>Distributed Adaptive Replica Exchange (DARE)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dirty="0" smtClean="0"/>
              <a:t>Multiple Pilot-Jobs on the “Distributed” </a:t>
            </a:r>
            <a:r>
              <a:rPr lang="en-US" sz="2200" dirty="0" err="1" smtClean="0"/>
              <a:t>TeraGrid</a:t>
            </a:r>
            <a:endParaRPr lang="en-US" sz="2200" dirty="0" smtClean="0">
              <a:solidFill>
                <a:srgbClr val="800000"/>
              </a:solidFill>
              <a:latin typeface="Cooper Black"/>
              <a:cs typeface="Cooper Black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892711" y="2011973"/>
            <a:ext cx="7489289" cy="1366228"/>
          </a:xfrm>
        </p:spPr>
        <p:txBody>
          <a:bodyPr>
            <a:normAutofit/>
          </a:bodyPr>
          <a:lstStyle/>
          <a:p>
            <a:r>
              <a:rPr lang="en-US" dirty="0" smtClean="0"/>
              <a:t>Ability to dynamically add HPC resources. On TG:</a:t>
            </a:r>
          </a:p>
          <a:p>
            <a:r>
              <a:rPr lang="en-US" dirty="0" smtClean="0"/>
              <a:t>Innovations in Distributed Algorithms:</a:t>
            </a:r>
          </a:p>
          <a:p>
            <a:pPr lvl="1"/>
            <a:r>
              <a:rPr lang="en-US" dirty="0" smtClean="0"/>
              <a:t>Variants of  RE: Sync (local) </a:t>
            </a:r>
            <a:r>
              <a:rPr lang="en-US" dirty="0" err="1" smtClean="0"/>
              <a:t>vs</a:t>
            </a:r>
            <a:r>
              <a:rPr lang="en-US" dirty="0" smtClean="0"/>
              <a:t> </a:t>
            </a:r>
            <a:r>
              <a:rPr lang="en-US" dirty="0" err="1" smtClean="0"/>
              <a:t>async</a:t>
            </a:r>
            <a:r>
              <a:rPr lang="en-US" dirty="0" smtClean="0"/>
              <a:t> (distr.)</a:t>
            </a:r>
          </a:p>
        </p:txBody>
      </p:sp>
      <p:pic>
        <p:nvPicPr>
          <p:cNvPr id="37894" name="Picture 7" descr="perf_distributed_number_replica-1.pdf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26011" y="3746500"/>
            <a:ext cx="3657600" cy="2552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7" name="Chart 6"/>
          <p:cNvGraphicFramePr/>
          <p:nvPr/>
        </p:nvGraphicFramePr>
        <p:xfrm>
          <a:off x="4888047" y="3644900"/>
          <a:ext cx="3935959" cy="3073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smtClean="0"/>
              <a:t>DARE-HTHP</a:t>
            </a:r>
            <a:br>
              <a:rPr lang="en-US" smtClean="0"/>
            </a:br>
            <a:r>
              <a:rPr lang="en-US" i="1" smtClean="0"/>
              <a:t>Molecular Dynamics</a:t>
            </a:r>
          </a:p>
        </p:txBody>
      </p:sp>
      <p:pic>
        <p:nvPicPr>
          <p:cNvPr id="38915" name="Content Placeholder 9" descr="screenshot-3.png"/>
          <p:cNvPicPr>
            <a:picLocks noGrp="1" noChangeAspect="1"/>
          </p:cNvPicPr>
          <p:nvPr>
            <p:ph idx="1"/>
          </p:nvPr>
        </p:nvPicPr>
        <p:blipFill>
          <a:blip r:embed="rId3"/>
          <a:srcRect l="-16550" r="-16550"/>
          <a:stretch>
            <a:fillRect/>
          </a:stretch>
        </p:blipFill>
        <p:spPr>
          <a:xfrm>
            <a:off x="757238" y="1530350"/>
            <a:ext cx="7967662" cy="4608513"/>
          </a:xfrm>
        </p:spPr>
      </p:pic>
      <p:sp>
        <p:nvSpPr>
          <p:cNvPr id="38916" name="Rectangle 10"/>
          <p:cNvSpPr>
            <a:spLocks noChangeArrowheads="1"/>
          </p:cNvSpPr>
          <p:nvPr/>
        </p:nvSpPr>
        <p:spPr bwMode="auto">
          <a:xfrm>
            <a:off x="1905000" y="6248400"/>
            <a:ext cx="586740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/>
              <a:t>http://cyder.cct.lsu.edu/dare-hthp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DARE-NGS</a:t>
            </a:r>
          </a:p>
        </p:txBody>
      </p:sp>
      <p:pic>
        <p:nvPicPr>
          <p:cNvPr id="40963" name="Content Placeholder 5" descr="screenshot-2.png"/>
          <p:cNvPicPr>
            <a:picLocks noGrp="1" noChangeAspect="1"/>
          </p:cNvPicPr>
          <p:nvPr>
            <p:ph idx="1"/>
          </p:nvPr>
        </p:nvPicPr>
        <p:blipFill>
          <a:blip r:embed="rId2"/>
          <a:srcRect l="-29121" r="-29121"/>
          <a:stretch>
            <a:fillRect/>
          </a:stretch>
        </p:blipFill>
        <p:spPr>
          <a:xfrm>
            <a:off x="757238" y="1530350"/>
            <a:ext cx="7967662" cy="4608513"/>
          </a:xfrm>
        </p:spPr>
      </p:pic>
      <p:sp>
        <p:nvSpPr>
          <p:cNvPr id="40964" name="Rectangle 6"/>
          <p:cNvSpPr>
            <a:spLocks noChangeArrowheads="1"/>
          </p:cNvSpPr>
          <p:nvPr/>
        </p:nvSpPr>
        <p:spPr bwMode="auto">
          <a:xfrm>
            <a:off x="1905000" y="6019800"/>
            <a:ext cx="685800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/>
              <a:t>http://cyder.cct.lsu.edu/dare-ngs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922338" y="263525"/>
            <a:ext cx="8221663" cy="914400"/>
          </a:xfrm>
        </p:spPr>
        <p:txBody>
          <a:bodyPr>
            <a:normAutofit/>
          </a:bodyPr>
          <a:lstStyle/>
          <a:p>
            <a:r>
              <a:rPr lang="en-US" sz="2700" dirty="0" smtClean="0"/>
              <a:t>DARE: HT-HPC, NGS, DOCK, </a:t>
            </a:r>
            <a:r>
              <a:rPr lang="en-US" sz="2700" dirty="0" err="1" smtClean="0"/>
              <a:t>Rfold/Sfold</a:t>
            </a:r>
            <a:r>
              <a:rPr lang="en-US" sz="2700" dirty="0" smtClean="0"/>
              <a:t>,  </a:t>
            </a:r>
            <a:endParaRPr lang="en-US" sz="2700" dirty="0"/>
          </a:p>
        </p:txBody>
      </p:sp>
      <p:pic>
        <p:nvPicPr>
          <p:cNvPr id="5" name="Picture 4" descr="dare-rfold-snapsho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92075"/>
            <a:ext cx="9144000" cy="219392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" y="3627444"/>
            <a:ext cx="4168024" cy="3416316"/>
          </a:xfrm>
          <a:prstGeom prst="rect">
            <a:avLst/>
          </a:prstGeom>
        </p:spPr>
        <p:txBody>
          <a:bodyPr wrap="square" lIns="91435" tIns="45718" rIns="91435" bIns="45718">
            <a:spAutoFit/>
          </a:bodyPr>
          <a:lstStyle/>
          <a:p>
            <a:pPr>
              <a:buFont typeface="Arial"/>
              <a:buChar char="•"/>
            </a:pPr>
            <a:r>
              <a:rPr lang="en-US" sz="2400" dirty="0" smtClean="0"/>
              <a:t> DARE-Gateway:</a:t>
            </a:r>
          </a:p>
          <a:p>
            <a:pPr lvl="1">
              <a:buFont typeface="Arial"/>
              <a:buChar char="•"/>
            </a:pPr>
            <a:r>
              <a:rPr lang="en-US" sz="2400" dirty="0" smtClean="0"/>
              <a:t> Integrated, Extensible</a:t>
            </a:r>
          </a:p>
          <a:p>
            <a:pPr lvl="1">
              <a:buFont typeface="Arial"/>
              <a:buChar char="•"/>
            </a:pPr>
            <a:r>
              <a:rPr lang="en-US" sz="2400" dirty="0" smtClean="0"/>
              <a:t> Balanced: Scale-Up and Scale-out to</a:t>
            </a:r>
          </a:p>
          <a:p>
            <a:pPr>
              <a:buFont typeface="Arial"/>
              <a:buChar char="•"/>
            </a:pPr>
            <a:r>
              <a:rPr lang="en-US" sz="2400" dirty="0" smtClean="0"/>
              <a:t>DARE-RFOLD, DOCK, Bioscope (NG Sequence Data), STMD (Molecular Dynamics)</a:t>
            </a:r>
          </a:p>
          <a:p>
            <a:pPr>
              <a:buFont typeface="Arial"/>
              <a:buChar char="•"/>
            </a:pPr>
            <a:endParaRPr lang="en-US" sz="2400" dirty="0" smtClean="0"/>
          </a:p>
        </p:txBody>
      </p:sp>
      <p:pic>
        <p:nvPicPr>
          <p:cNvPr id="7" name="Picture 6" descr="pipeline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1084" y="3327805"/>
            <a:ext cx="4669939" cy="333706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JSAGA</a:t>
            </a:r>
          </a:p>
        </p:txBody>
      </p:sp>
      <p:sp>
        <p:nvSpPr>
          <p:cNvPr id="62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EED34-8CD6-0C49-8D66-19FEDD51CB4E}" type="slidenum">
              <a:rPr lang="en-US"/>
              <a:pPr/>
              <a:t>18</a:t>
            </a:fld>
            <a:endParaRPr lang="en-US"/>
          </a:p>
        </p:txBody>
      </p:sp>
      <p:grpSp>
        <p:nvGrpSpPr>
          <p:cNvPr id="2" name="Group 67"/>
          <p:cNvGrpSpPr>
            <a:grpSpLocks/>
          </p:cNvGrpSpPr>
          <p:nvPr/>
        </p:nvGrpSpPr>
        <p:grpSpPr bwMode="auto">
          <a:xfrm>
            <a:off x="304800" y="1355726"/>
            <a:ext cx="8610600" cy="3216275"/>
            <a:chOff x="192" y="854"/>
            <a:chExt cx="5424" cy="2026"/>
          </a:xfrm>
        </p:grpSpPr>
        <p:sp>
          <p:nvSpPr>
            <p:cNvPr id="777219" name="Rectangle 3"/>
            <p:cNvSpPr>
              <a:spLocks noChangeArrowheads="1"/>
            </p:cNvSpPr>
            <p:nvPr/>
          </p:nvSpPr>
          <p:spPr bwMode="auto">
            <a:xfrm>
              <a:off x="4128" y="864"/>
              <a:ext cx="1488" cy="2016"/>
            </a:xfrm>
            <a:prstGeom prst="rect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7221" name="Rectangle 5"/>
            <p:cNvSpPr>
              <a:spLocks noChangeArrowheads="1"/>
            </p:cNvSpPr>
            <p:nvPr/>
          </p:nvSpPr>
          <p:spPr bwMode="auto">
            <a:xfrm>
              <a:off x="192" y="864"/>
              <a:ext cx="3408" cy="1872"/>
            </a:xfrm>
            <a:prstGeom prst="rect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7259" name="Text Box 43"/>
            <p:cNvSpPr txBox="1">
              <a:spLocks noChangeArrowheads="1"/>
            </p:cNvSpPr>
            <p:nvPr/>
          </p:nvSpPr>
          <p:spPr bwMode="auto">
            <a:xfrm>
              <a:off x="1536" y="854"/>
              <a:ext cx="781" cy="2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fr-FR" sz="2000" dirty="0">
                  <a:effectLst>
                    <a:outerShdw blurRad="38100" dist="38100" dir="2700000" algn="tl">
                      <a:srgbClr val="DDDDDD"/>
                    </a:outerShdw>
                  </a:effectLst>
                  <a:latin typeface="Arial" charset="0"/>
                </a:rPr>
                <a:t>C Python</a:t>
              </a:r>
            </a:p>
          </p:txBody>
        </p:sp>
        <p:sp>
          <p:nvSpPr>
            <p:cNvPr id="777260" name="Text Box 44"/>
            <p:cNvSpPr txBox="1">
              <a:spLocks noChangeArrowheads="1"/>
            </p:cNvSpPr>
            <p:nvPr/>
          </p:nvSpPr>
          <p:spPr bwMode="auto">
            <a:xfrm>
              <a:off x="4560" y="854"/>
              <a:ext cx="592" cy="2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fr-FR" sz="2000" dirty="0" err="1">
                  <a:effectLst>
                    <a:outerShdw blurRad="38100" dist="38100" dir="2700000" algn="tl">
                      <a:srgbClr val="DDDDDD"/>
                    </a:outerShdw>
                  </a:effectLst>
                  <a:latin typeface="Arial" charset="0"/>
                </a:rPr>
                <a:t>Jython</a:t>
              </a:r>
              <a:endParaRPr lang="fr-FR" sz="2000" dirty="0">
                <a:effectLst>
                  <a:outerShdw blurRad="38100" dist="38100" dir="2700000" algn="tl">
                    <a:srgbClr val="DDDDDD"/>
                  </a:outerShdw>
                </a:effectLst>
                <a:latin typeface="Arial" charset="0"/>
              </a:endParaRPr>
            </a:p>
          </p:txBody>
        </p:sp>
      </p:grpSp>
      <p:sp>
        <p:nvSpPr>
          <p:cNvPr id="777274" name="Rectangle 58"/>
          <p:cNvSpPr>
            <a:spLocks noChangeArrowheads="1"/>
          </p:cNvSpPr>
          <p:nvPr/>
        </p:nvSpPr>
        <p:spPr bwMode="auto">
          <a:xfrm>
            <a:off x="3810000" y="3429000"/>
            <a:ext cx="1752600" cy="1066800"/>
          </a:xfrm>
          <a:prstGeom prst="rect">
            <a:avLst/>
          </a:prstGeom>
          <a:noFill/>
          <a:ln w="9525">
            <a:noFill/>
            <a:prstDash val="dash"/>
            <a:miter lim="800000"/>
            <a:headEnd/>
            <a:tailEnd/>
          </a:ln>
          <a:effectLst/>
        </p:spPr>
        <p:txBody>
          <a:bodyPr wrap="none" lIns="91435" tIns="45718" rIns="91435" bIns="45718" anchor="ctr">
            <a:prstTxWarp prst="textNoShape">
              <a:avLst/>
            </a:prstTxWarp>
          </a:bodyPr>
          <a:lstStyle/>
          <a:p>
            <a:pPr algn="ctr"/>
            <a:r>
              <a:rPr lang="en-US" sz="7200" dirty="0">
                <a:effectLst>
                  <a:outerShdw blurRad="38100" dist="38100" dir="2700000" algn="tl">
                    <a:srgbClr val="DDDDDD"/>
                  </a:outerShdw>
                </a:effectLst>
                <a:latin typeface="Arial" charset="0"/>
              </a:rPr>
              <a:t>?</a:t>
            </a:r>
          </a:p>
        </p:txBody>
      </p:sp>
      <p:sp>
        <p:nvSpPr>
          <p:cNvPr id="777225" name="Rectangle 9"/>
          <p:cNvSpPr>
            <a:spLocks noChangeArrowheads="1"/>
          </p:cNvSpPr>
          <p:nvPr/>
        </p:nvSpPr>
        <p:spPr bwMode="auto">
          <a:xfrm>
            <a:off x="3810000" y="3429000"/>
            <a:ext cx="1752600" cy="1066800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1435" tIns="45718" rIns="91435" bIns="45718" anchor="ctr">
            <a:prstTxWarp prst="textNoShape">
              <a:avLst/>
            </a:prstTxWarp>
          </a:bodyPr>
          <a:lstStyle/>
          <a:p>
            <a:pPr algn="ctr"/>
            <a:r>
              <a:rPr lang="en-US" dirty="0" err="1">
                <a:latin typeface="Arial" charset="0"/>
              </a:rPr>
              <a:t>JPySAGA</a:t>
            </a:r>
            <a:endParaRPr lang="en-US" dirty="0">
              <a:latin typeface="Arial" charset="0"/>
            </a:endParaRPr>
          </a:p>
        </p:txBody>
      </p:sp>
      <p:sp>
        <p:nvSpPr>
          <p:cNvPr id="777224" name="Rectangle 8"/>
          <p:cNvSpPr>
            <a:spLocks noChangeArrowheads="1"/>
          </p:cNvSpPr>
          <p:nvPr/>
        </p:nvSpPr>
        <p:spPr bwMode="auto">
          <a:xfrm>
            <a:off x="685800" y="3048001"/>
            <a:ext cx="7772400" cy="304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prstDash val="dash"/>
            <a:miter lim="800000"/>
            <a:headEnd/>
            <a:tailEnd/>
          </a:ln>
          <a:effectLst/>
        </p:spPr>
        <p:txBody>
          <a:bodyPr wrap="none" lIns="91435" tIns="45718" rIns="91435" bIns="45718" anchor="ctr">
            <a:prstTxWarp prst="textNoShape">
              <a:avLst/>
            </a:prstTxWarp>
          </a:bodyPr>
          <a:lstStyle/>
          <a:p>
            <a:pPr algn="ctr"/>
            <a:r>
              <a:rPr lang="en-US" sz="1600" dirty="0">
                <a:latin typeface="Arial" charset="0"/>
              </a:rPr>
              <a:t>Python Bindings for SAGA</a:t>
            </a:r>
          </a:p>
        </p:txBody>
      </p:sp>
      <p:sp>
        <p:nvSpPr>
          <p:cNvPr id="777227" name="Rectangle 11"/>
          <p:cNvSpPr>
            <a:spLocks noChangeArrowheads="1"/>
          </p:cNvSpPr>
          <p:nvPr/>
        </p:nvSpPr>
        <p:spPr bwMode="auto">
          <a:xfrm>
            <a:off x="6705600" y="5105401"/>
            <a:ext cx="1752600" cy="533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1435" tIns="45718" rIns="91435" bIns="45718" anchor="ctr">
            <a:prstTxWarp prst="textNoShape">
              <a:avLst/>
            </a:prstTxWarp>
          </a:bodyPr>
          <a:lstStyle/>
          <a:p>
            <a:pPr algn="ctr"/>
            <a:r>
              <a:rPr lang="fr-FR" dirty="0">
                <a:latin typeface="Arial" charset="0"/>
              </a:rPr>
              <a:t>Java SAGA</a:t>
            </a:r>
          </a:p>
        </p:txBody>
      </p:sp>
      <p:sp>
        <p:nvSpPr>
          <p:cNvPr id="777228" name="Rectangle 12"/>
          <p:cNvSpPr>
            <a:spLocks noChangeArrowheads="1"/>
          </p:cNvSpPr>
          <p:nvPr/>
        </p:nvSpPr>
        <p:spPr bwMode="auto">
          <a:xfrm>
            <a:off x="3810000" y="5105401"/>
            <a:ext cx="1752600" cy="533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1435" tIns="45718" rIns="91435" bIns="45718" anchor="ctr">
            <a:prstTxWarp prst="textNoShape">
              <a:avLst/>
            </a:prstTxWarp>
          </a:bodyPr>
          <a:lstStyle/>
          <a:p>
            <a:pPr algn="ctr"/>
            <a:r>
              <a:rPr lang="fr-FR" dirty="0">
                <a:latin typeface="Arial" charset="0"/>
              </a:rPr>
              <a:t>JSAGA</a:t>
            </a:r>
          </a:p>
        </p:txBody>
      </p:sp>
      <p:sp>
        <p:nvSpPr>
          <p:cNvPr id="777237" name="Rectangle 21"/>
          <p:cNvSpPr>
            <a:spLocks noChangeArrowheads="1"/>
          </p:cNvSpPr>
          <p:nvPr/>
        </p:nvSpPr>
        <p:spPr bwMode="auto">
          <a:xfrm>
            <a:off x="6705600" y="5715000"/>
            <a:ext cx="15240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1435" tIns="45718" rIns="91435" bIns="45718" anchor="ctr">
            <a:prstTxWarp prst="textNoShape">
              <a:avLst/>
            </a:prstTxWarp>
          </a:bodyPr>
          <a:lstStyle/>
          <a:p>
            <a:pPr algn="ctr"/>
            <a:r>
              <a:rPr lang="fr-FR" dirty="0">
                <a:latin typeface="Arial" charset="0"/>
              </a:rPr>
              <a:t>Java GAT</a:t>
            </a:r>
          </a:p>
        </p:txBody>
      </p:sp>
      <p:sp>
        <p:nvSpPr>
          <p:cNvPr id="777238" name="Rectangle 22"/>
          <p:cNvSpPr>
            <a:spLocks noChangeArrowheads="1"/>
          </p:cNvSpPr>
          <p:nvPr/>
        </p:nvSpPr>
        <p:spPr bwMode="auto">
          <a:xfrm>
            <a:off x="8305800" y="5715000"/>
            <a:ext cx="1524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1435" tIns="45718" rIns="91435" bIns="45718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77239" name="Rectangle 23"/>
          <p:cNvSpPr>
            <a:spLocks noChangeArrowheads="1"/>
          </p:cNvSpPr>
          <p:nvPr/>
        </p:nvSpPr>
        <p:spPr bwMode="auto">
          <a:xfrm>
            <a:off x="6705600" y="6096000"/>
            <a:ext cx="1524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1435" tIns="45718" rIns="91435" bIns="45718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77240" name="Rectangle 24"/>
          <p:cNvSpPr>
            <a:spLocks noChangeArrowheads="1"/>
          </p:cNvSpPr>
          <p:nvPr/>
        </p:nvSpPr>
        <p:spPr bwMode="auto">
          <a:xfrm>
            <a:off x="6934200" y="6096000"/>
            <a:ext cx="1524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1435" tIns="45718" rIns="91435" bIns="45718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77241" name="Rectangle 25"/>
          <p:cNvSpPr>
            <a:spLocks noChangeArrowheads="1"/>
          </p:cNvSpPr>
          <p:nvPr/>
        </p:nvSpPr>
        <p:spPr bwMode="auto">
          <a:xfrm>
            <a:off x="7162800" y="6096000"/>
            <a:ext cx="1524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1435" tIns="45718" rIns="91435" bIns="45718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77242" name="Rectangle 26"/>
          <p:cNvSpPr>
            <a:spLocks noChangeArrowheads="1"/>
          </p:cNvSpPr>
          <p:nvPr/>
        </p:nvSpPr>
        <p:spPr bwMode="auto">
          <a:xfrm>
            <a:off x="7391400" y="6096000"/>
            <a:ext cx="1524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1435" tIns="45718" rIns="91435" bIns="45718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77243" name="Rectangle 27"/>
          <p:cNvSpPr>
            <a:spLocks noChangeArrowheads="1"/>
          </p:cNvSpPr>
          <p:nvPr/>
        </p:nvSpPr>
        <p:spPr bwMode="auto">
          <a:xfrm>
            <a:off x="7620000" y="6096000"/>
            <a:ext cx="1524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1435" tIns="45718" rIns="91435" bIns="45718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77244" name="Rectangle 28"/>
          <p:cNvSpPr>
            <a:spLocks noChangeArrowheads="1"/>
          </p:cNvSpPr>
          <p:nvPr/>
        </p:nvSpPr>
        <p:spPr bwMode="auto">
          <a:xfrm>
            <a:off x="7848600" y="6096000"/>
            <a:ext cx="1524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1435" tIns="45718" rIns="91435" bIns="45718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77245" name="Rectangle 29"/>
          <p:cNvSpPr>
            <a:spLocks noChangeArrowheads="1"/>
          </p:cNvSpPr>
          <p:nvPr/>
        </p:nvSpPr>
        <p:spPr bwMode="auto">
          <a:xfrm>
            <a:off x="8077200" y="6096000"/>
            <a:ext cx="1524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1435" tIns="45718" rIns="91435" bIns="45718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77246" name="Rectangle 30"/>
          <p:cNvSpPr>
            <a:spLocks noChangeArrowheads="1"/>
          </p:cNvSpPr>
          <p:nvPr/>
        </p:nvSpPr>
        <p:spPr bwMode="auto">
          <a:xfrm>
            <a:off x="3810001" y="5715000"/>
            <a:ext cx="1524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1435" tIns="45718" rIns="91435" bIns="45718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77247" name="Rectangle 31"/>
          <p:cNvSpPr>
            <a:spLocks noChangeArrowheads="1"/>
          </p:cNvSpPr>
          <p:nvPr/>
        </p:nvSpPr>
        <p:spPr bwMode="auto">
          <a:xfrm>
            <a:off x="4038601" y="5715000"/>
            <a:ext cx="1524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1435" tIns="45718" rIns="91435" bIns="45718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77248" name="Rectangle 32"/>
          <p:cNvSpPr>
            <a:spLocks noChangeArrowheads="1"/>
          </p:cNvSpPr>
          <p:nvPr/>
        </p:nvSpPr>
        <p:spPr bwMode="auto">
          <a:xfrm>
            <a:off x="4267201" y="5715000"/>
            <a:ext cx="1524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1435" tIns="45718" rIns="91435" bIns="45718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77249" name="Rectangle 33"/>
          <p:cNvSpPr>
            <a:spLocks noChangeArrowheads="1"/>
          </p:cNvSpPr>
          <p:nvPr/>
        </p:nvSpPr>
        <p:spPr bwMode="auto">
          <a:xfrm>
            <a:off x="4495801" y="5715000"/>
            <a:ext cx="1524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1435" tIns="45718" rIns="91435" bIns="45718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77250" name="Rectangle 34"/>
          <p:cNvSpPr>
            <a:spLocks noChangeArrowheads="1"/>
          </p:cNvSpPr>
          <p:nvPr/>
        </p:nvSpPr>
        <p:spPr bwMode="auto">
          <a:xfrm>
            <a:off x="4724401" y="5715000"/>
            <a:ext cx="1524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1435" tIns="45718" rIns="91435" bIns="45718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77251" name="Rectangle 35"/>
          <p:cNvSpPr>
            <a:spLocks noChangeArrowheads="1"/>
          </p:cNvSpPr>
          <p:nvPr/>
        </p:nvSpPr>
        <p:spPr bwMode="auto">
          <a:xfrm>
            <a:off x="4953001" y="5715000"/>
            <a:ext cx="1524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1435" tIns="45718" rIns="91435" bIns="45718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77252" name="Rectangle 36"/>
          <p:cNvSpPr>
            <a:spLocks noChangeArrowheads="1"/>
          </p:cNvSpPr>
          <p:nvPr/>
        </p:nvSpPr>
        <p:spPr bwMode="auto">
          <a:xfrm>
            <a:off x="5181600" y="5715000"/>
            <a:ext cx="1524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1435" tIns="45718" rIns="91435" bIns="45718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77253" name="Rectangle 37"/>
          <p:cNvSpPr>
            <a:spLocks noChangeArrowheads="1"/>
          </p:cNvSpPr>
          <p:nvPr/>
        </p:nvSpPr>
        <p:spPr bwMode="auto">
          <a:xfrm>
            <a:off x="5410201" y="5715000"/>
            <a:ext cx="1524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1435" tIns="45718" rIns="91435" bIns="45718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77254" name="Rectangle 38"/>
          <p:cNvSpPr>
            <a:spLocks noChangeArrowheads="1"/>
          </p:cNvSpPr>
          <p:nvPr/>
        </p:nvSpPr>
        <p:spPr bwMode="auto">
          <a:xfrm>
            <a:off x="3810000" y="4724400"/>
            <a:ext cx="4648200" cy="304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prstDash val="dash"/>
            <a:miter lim="800000"/>
            <a:headEnd/>
            <a:tailEnd/>
          </a:ln>
          <a:effectLst/>
        </p:spPr>
        <p:txBody>
          <a:bodyPr wrap="none" lIns="91435" tIns="45718" rIns="91435" bIns="45718" anchor="ctr">
            <a:prstTxWarp prst="textNoShape">
              <a:avLst/>
            </a:prstTxWarp>
          </a:bodyPr>
          <a:lstStyle/>
          <a:p>
            <a:pPr algn="ctr"/>
            <a:r>
              <a:rPr lang="en-US" sz="1600" dirty="0">
                <a:latin typeface="Arial" charset="0"/>
              </a:rPr>
              <a:t>Java Bindings for SAGA</a:t>
            </a:r>
          </a:p>
        </p:txBody>
      </p:sp>
      <p:sp>
        <p:nvSpPr>
          <p:cNvPr id="777275" name="Line 59"/>
          <p:cNvSpPr>
            <a:spLocks noChangeShapeType="1"/>
          </p:cNvSpPr>
          <p:nvPr/>
        </p:nvSpPr>
        <p:spPr bwMode="auto">
          <a:xfrm>
            <a:off x="3733800" y="2514600"/>
            <a:ext cx="914400" cy="2819400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 type="arrow" w="lg" len="lg"/>
          </a:ln>
          <a:effectLst/>
        </p:spPr>
        <p:txBody>
          <a:bodyPr lIns="91435" tIns="45718" rIns="91435" bIns="45718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77276" name="Line 60"/>
          <p:cNvSpPr>
            <a:spLocks noChangeShapeType="1"/>
          </p:cNvSpPr>
          <p:nvPr/>
        </p:nvSpPr>
        <p:spPr bwMode="auto">
          <a:xfrm>
            <a:off x="3810001" y="2514600"/>
            <a:ext cx="3124200" cy="2819400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 type="arrow" w="lg" len="lg"/>
          </a:ln>
          <a:effectLst/>
        </p:spPr>
        <p:txBody>
          <a:bodyPr lIns="91435" tIns="45718" rIns="91435" bIns="45718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77218" name="Rectangle 2"/>
          <p:cNvSpPr>
            <a:spLocks noGrp="1" noChangeArrowheads="1"/>
          </p:cNvSpPr>
          <p:nvPr>
            <p:ph type="title"/>
          </p:nvPr>
        </p:nvSpPr>
        <p:spPr>
          <a:xfrm>
            <a:off x="990600" y="304800"/>
            <a:ext cx="7010400" cy="609600"/>
          </a:xfrm>
        </p:spPr>
        <p:txBody>
          <a:bodyPr/>
          <a:lstStyle/>
          <a:p>
            <a:r>
              <a:rPr lang="en-US" u="sng"/>
              <a:t>J</a:t>
            </a:r>
            <a:r>
              <a:rPr lang="en-US"/>
              <a:t>ava-based </a:t>
            </a:r>
            <a:r>
              <a:rPr lang="en-US" u="sng"/>
              <a:t>Py</a:t>
            </a:r>
            <a:r>
              <a:rPr lang="en-US"/>
              <a:t>thon </a:t>
            </a:r>
            <a:r>
              <a:rPr lang="en-US" u="sng"/>
              <a:t>SAGA</a:t>
            </a:r>
            <a:r>
              <a:rPr lang="en-US"/>
              <a:t> wrapper</a:t>
            </a:r>
            <a:endParaRPr lang="fr-FR"/>
          </a:p>
        </p:txBody>
      </p:sp>
      <p:sp>
        <p:nvSpPr>
          <p:cNvPr id="777226" name="Rectangle 10"/>
          <p:cNvSpPr>
            <a:spLocks noChangeArrowheads="1"/>
          </p:cNvSpPr>
          <p:nvPr/>
        </p:nvSpPr>
        <p:spPr bwMode="auto">
          <a:xfrm>
            <a:off x="685800" y="5105401"/>
            <a:ext cx="1752600" cy="533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1435" tIns="45718" rIns="91435" bIns="45718" anchor="ctr">
            <a:prstTxWarp prst="textNoShape">
              <a:avLst/>
            </a:prstTxWarp>
          </a:bodyPr>
          <a:lstStyle/>
          <a:p>
            <a:pPr algn="ctr"/>
            <a:r>
              <a:rPr lang="fr-FR" dirty="0">
                <a:latin typeface="Arial" charset="0"/>
              </a:rPr>
              <a:t>SAGA-C++</a:t>
            </a:r>
          </a:p>
        </p:txBody>
      </p:sp>
      <p:sp>
        <p:nvSpPr>
          <p:cNvPr id="777229" name="Rectangle 13"/>
          <p:cNvSpPr>
            <a:spLocks noChangeArrowheads="1"/>
          </p:cNvSpPr>
          <p:nvPr/>
        </p:nvSpPr>
        <p:spPr bwMode="auto">
          <a:xfrm>
            <a:off x="685800" y="5715000"/>
            <a:ext cx="1524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1435" tIns="45718" rIns="91435" bIns="45718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77230" name="Rectangle 14"/>
          <p:cNvSpPr>
            <a:spLocks noChangeArrowheads="1"/>
          </p:cNvSpPr>
          <p:nvPr/>
        </p:nvSpPr>
        <p:spPr bwMode="auto">
          <a:xfrm>
            <a:off x="914400" y="5715000"/>
            <a:ext cx="1524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1435" tIns="45718" rIns="91435" bIns="45718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77231" name="Rectangle 15"/>
          <p:cNvSpPr>
            <a:spLocks noChangeArrowheads="1"/>
          </p:cNvSpPr>
          <p:nvPr/>
        </p:nvSpPr>
        <p:spPr bwMode="auto">
          <a:xfrm>
            <a:off x="1143000" y="5715000"/>
            <a:ext cx="1524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1435" tIns="45718" rIns="91435" bIns="45718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77232" name="Rectangle 16"/>
          <p:cNvSpPr>
            <a:spLocks noChangeArrowheads="1"/>
          </p:cNvSpPr>
          <p:nvPr/>
        </p:nvSpPr>
        <p:spPr bwMode="auto">
          <a:xfrm>
            <a:off x="1371600" y="5715000"/>
            <a:ext cx="1524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1435" tIns="45718" rIns="91435" bIns="45718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77233" name="Rectangle 17"/>
          <p:cNvSpPr>
            <a:spLocks noChangeArrowheads="1"/>
          </p:cNvSpPr>
          <p:nvPr/>
        </p:nvSpPr>
        <p:spPr bwMode="auto">
          <a:xfrm>
            <a:off x="1600200" y="5715000"/>
            <a:ext cx="1524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1435" tIns="45718" rIns="91435" bIns="45718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77234" name="Rectangle 18"/>
          <p:cNvSpPr>
            <a:spLocks noChangeArrowheads="1"/>
          </p:cNvSpPr>
          <p:nvPr/>
        </p:nvSpPr>
        <p:spPr bwMode="auto">
          <a:xfrm>
            <a:off x="1828800" y="5715000"/>
            <a:ext cx="1524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1435" tIns="45718" rIns="91435" bIns="45718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77235" name="Rectangle 19"/>
          <p:cNvSpPr>
            <a:spLocks noChangeArrowheads="1"/>
          </p:cNvSpPr>
          <p:nvPr/>
        </p:nvSpPr>
        <p:spPr bwMode="auto">
          <a:xfrm>
            <a:off x="2057400" y="5715000"/>
            <a:ext cx="1524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1435" tIns="45718" rIns="91435" bIns="45718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77236" name="Rectangle 20"/>
          <p:cNvSpPr>
            <a:spLocks noChangeArrowheads="1"/>
          </p:cNvSpPr>
          <p:nvPr/>
        </p:nvSpPr>
        <p:spPr bwMode="auto">
          <a:xfrm>
            <a:off x="2286000" y="5715000"/>
            <a:ext cx="1524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1435" tIns="45718" rIns="91435" bIns="45718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77255" name="Rectangle 39"/>
          <p:cNvSpPr>
            <a:spLocks noChangeArrowheads="1"/>
          </p:cNvSpPr>
          <p:nvPr/>
        </p:nvSpPr>
        <p:spPr bwMode="auto">
          <a:xfrm>
            <a:off x="685800" y="4724400"/>
            <a:ext cx="1752600" cy="304800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miter lim="800000"/>
            <a:headEnd/>
            <a:tailEnd/>
          </a:ln>
          <a:effectLst/>
        </p:spPr>
        <p:txBody>
          <a:bodyPr wrap="none" lIns="91435" tIns="45718" rIns="91435" bIns="45718" anchor="ctr">
            <a:prstTxWarp prst="textNoShape">
              <a:avLst/>
            </a:prstTxWarp>
          </a:bodyPr>
          <a:lstStyle/>
          <a:p>
            <a:pPr algn="ctr"/>
            <a:r>
              <a:rPr lang="en-US" sz="1600" dirty="0">
                <a:latin typeface="Arial" charset="0"/>
              </a:rPr>
              <a:t>C++ Bindings for SAGA</a:t>
            </a:r>
          </a:p>
        </p:txBody>
      </p:sp>
      <p:sp>
        <p:nvSpPr>
          <p:cNvPr id="777256" name="Rectangle 40"/>
          <p:cNvSpPr>
            <a:spLocks noChangeArrowheads="1"/>
          </p:cNvSpPr>
          <p:nvPr/>
        </p:nvSpPr>
        <p:spPr bwMode="auto">
          <a:xfrm>
            <a:off x="6705600" y="3429000"/>
            <a:ext cx="1752600" cy="1066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1435" tIns="45718" rIns="91435" bIns="45718" anchor="ctr">
            <a:prstTxWarp prst="textNoShape">
              <a:avLst/>
            </a:prstTxWarp>
          </a:bodyPr>
          <a:lstStyle/>
          <a:p>
            <a:pPr algn="ctr"/>
            <a:r>
              <a:rPr lang="en-US" dirty="0" err="1">
                <a:latin typeface="Arial" charset="0"/>
              </a:rPr>
              <a:t>JySAGA</a:t>
            </a:r>
            <a:endParaRPr lang="en-US" dirty="0">
              <a:latin typeface="Arial" charset="0"/>
            </a:endParaRPr>
          </a:p>
        </p:txBody>
      </p:sp>
      <p:sp>
        <p:nvSpPr>
          <p:cNvPr id="777261" name="Line 45"/>
          <p:cNvSpPr>
            <a:spLocks noChangeShapeType="1"/>
          </p:cNvSpPr>
          <p:nvPr/>
        </p:nvSpPr>
        <p:spPr bwMode="auto">
          <a:xfrm flipH="1">
            <a:off x="5334000" y="2514600"/>
            <a:ext cx="2743200" cy="2819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arrow" w="lg" len="lg"/>
          </a:ln>
          <a:effectLst/>
        </p:spPr>
        <p:txBody>
          <a:bodyPr lIns="91435" tIns="45718" rIns="91435" bIns="45718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77262" name="Line 46"/>
          <p:cNvSpPr>
            <a:spLocks noChangeShapeType="1"/>
          </p:cNvSpPr>
          <p:nvPr/>
        </p:nvSpPr>
        <p:spPr bwMode="auto">
          <a:xfrm flipH="1">
            <a:off x="7620001" y="2514600"/>
            <a:ext cx="533400" cy="2819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arrow" w="lg" len="lg"/>
          </a:ln>
          <a:effectLst/>
        </p:spPr>
        <p:txBody>
          <a:bodyPr lIns="91435" tIns="45718" rIns="91435" bIns="45718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3" name="Group 66"/>
          <p:cNvGrpSpPr>
            <a:grpSpLocks/>
          </p:cNvGrpSpPr>
          <p:nvPr/>
        </p:nvGrpSpPr>
        <p:grpSpPr bwMode="auto">
          <a:xfrm>
            <a:off x="6934200" y="2209803"/>
            <a:ext cx="2057400" cy="338138"/>
            <a:chOff x="4368" y="1392"/>
            <a:chExt cx="1296" cy="213"/>
          </a:xfrm>
        </p:grpSpPr>
        <p:sp>
          <p:nvSpPr>
            <p:cNvPr id="777220" name="Oval 4"/>
            <p:cNvSpPr>
              <a:spLocks noChangeArrowheads="1"/>
            </p:cNvSpPr>
            <p:nvPr/>
          </p:nvSpPr>
          <p:spPr bwMode="auto">
            <a:xfrm>
              <a:off x="4368" y="1392"/>
              <a:ext cx="1296" cy="19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7264" name="Text Box 48"/>
            <p:cNvSpPr txBox="1">
              <a:spLocks noChangeArrowheads="1"/>
            </p:cNvSpPr>
            <p:nvPr/>
          </p:nvSpPr>
          <p:spPr bwMode="auto">
            <a:xfrm>
              <a:off x="4464" y="1392"/>
              <a:ext cx="1129" cy="2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600" dirty="0">
                  <a:latin typeface="Arial" charset="0"/>
                </a:rPr>
                <a:t>a user application</a:t>
              </a:r>
            </a:p>
          </p:txBody>
        </p:sp>
      </p:grpSp>
      <p:grpSp>
        <p:nvGrpSpPr>
          <p:cNvPr id="4" name="Group 69"/>
          <p:cNvGrpSpPr>
            <a:grpSpLocks/>
          </p:cNvGrpSpPr>
          <p:nvPr/>
        </p:nvGrpSpPr>
        <p:grpSpPr bwMode="auto">
          <a:xfrm>
            <a:off x="685800" y="3429000"/>
            <a:ext cx="1752600" cy="1066800"/>
            <a:chOff x="432" y="2160"/>
            <a:chExt cx="1104" cy="672"/>
          </a:xfrm>
        </p:grpSpPr>
        <p:sp>
          <p:nvSpPr>
            <p:cNvPr id="777257" name="Rectangle 41"/>
            <p:cNvSpPr>
              <a:spLocks noChangeArrowheads="1"/>
            </p:cNvSpPr>
            <p:nvPr/>
          </p:nvSpPr>
          <p:spPr bwMode="auto">
            <a:xfrm>
              <a:off x="432" y="2400"/>
              <a:ext cx="1104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prstDash val="dash"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1600" dirty="0">
                  <a:latin typeface="Arial" charset="0"/>
                </a:rPr>
                <a:t>legacy python bind.</a:t>
              </a:r>
            </a:p>
          </p:txBody>
        </p:sp>
        <p:sp>
          <p:nvSpPr>
            <p:cNvPr id="777258" name="Rectangle 42"/>
            <p:cNvSpPr>
              <a:spLocks noChangeArrowheads="1"/>
            </p:cNvSpPr>
            <p:nvPr/>
          </p:nvSpPr>
          <p:spPr bwMode="auto">
            <a:xfrm>
              <a:off x="432" y="2640"/>
              <a:ext cx="1104" cy="19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dirty="0">
                  <a:latin typeface="Arial" charset="0"/>
                </a:rPr>
                <a:t>Boost wrapper</a:t>
              </a:r>
            </a:p>
          </p:txBody>
        </p:sp>
        <p:sp>
          <p:nvSpPr>
            <p:cNvPr id="777266" name="Rectangle 50"/>
            <p:cNvSpPr>
              <a:spLocks noChangeArrowheads="1"/>
            </p:cNvSpPr>
            <p:nvPr/>
          </p:nvSpPr>
          <p:spPr bwMode="auto">
            <a:xfrm>
              <a:off x="432" y="2160"/>
              <a:ext cx="1104" cy="19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dirty="0">
                  <a:latin typeface="Arial" charset="0"/>
                </a:rPr>
                <a:t>SAGA-</a:t>
              </a:r>
              <a:r>
                <a:rPr lang="en-US" dirty="0" err="1">
                  <a:latin typeface="Arial" charset="0"/>
                </a:rPr>
                <a:t>C++Py</a:t>
              </a:r>
              <a:endParaRPr lang="en-US" dirty="0">
                <a:latin typeface="Arial" charset="0"/>
              </a:endParaRPr>
            </a:p>
          </p:txBody>
        </p:sp>
      </p:grpSp>
      <p:sp>
        <p:nvSpPr>
          <p:cNvPr id="777273" name="Line 57"/>
          <p:cNvSpPr>
            <a:spLocks noChangeShapeType="1"/>
          </p:cNvSpPr>
          <p:nvPr/>
        </p:nvSpPr>
        <p:spPr bwMode="auto">
          <a:xfrm flipH="1">
            <a:off x="1524000" y="2514600"/>
            <a:ext cx="1143000" cy="2819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arrow" w="lg" len="lg"/>
          </a:ln>
          <a:effectLst/>
        </p:spPr>
        <p:txBody>
          <a:bodyPr lIns="91435" tIns="45718" rIns="91435" bIns="45718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77277" name="Line 61"/>
          <p:cNvSpPr>
            <a:spLocks noChangeShapeType="1"/>
          </p:cNvSpPr>
          <p:nvPr/>
        </p:nvSpPr>
        <p:spPr bwMode="auto">
          <a:xfrm>
            <a:off x="3733800" y="2514600"/>
            <a:ext cx="914400" cy="2819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arrow" w="lg" len="lg"/>
          </a:ln>
          <a:effectLst/>
        </p:spPr>
        <p:txBody>
          <a:bodyPr lIns="91435" tIns="45718" rIns="91435" bIns="45718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77278" name="Line 62"/>
          <p:cNvSpPr>
            <a:spLocks noChangeShapeType="1"/>
          </p:cNvSpPr>
          <p:nvPr/>
        </p:nvSpPr>
        <p:spPr bwMode="auto">
          <a:xfrm>
            <a:off x="3810001" y="2514600"/>
            <a:ext cx="3124200" cy="2819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arrow" w="lg" len="lg"/>
          </a:ln>
          <a:effectLst/>
        </p:spPr>
        <p:txBody>
          <a:bodyPr lIns="91435" tIns="45718" rIns="91435" bIns="45718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77284" name="Rectangle 68"/>
          <p:cNvSpPr>
            <a:spLocks noChangeArrowheads="1"/>
          </p:cNvSpPr>
          <p:nvPr/>
        </p:nvSpPr>
        <p:spPr bwMode="auto">
          <a:xfrm>
            <a:off x="0" y="1"/>
            <a:ext cx="214725" cy="5251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1435" tIns="45718" rIns="91435" bIns="45718" anchor="ctr">
            <a:prstTxWarp prst="textNoShape">
              <a:avLst/>
            </a:prstTxWarp>
            <a:spAutoFit/>
          </a:bodyPr>
          <a:lstStyle/>
          <a:p>
            <a:pPr marL="342882" indent="-342882"/>
            <a:endParaRPr lang="en-US" sz="1000" dirty="0">
              <a:latin typeface="Arial" charset="0"/>
            </a:endParaRPr>
          </a:p>
          <a:p>
            <a:pPr marL="342882" indent="-342882" eaLnBrk="0" hangingPunct="0"/>
            <a:endParaRPr lang="en-US" dirty="0">
              <a:latin typeface="Arial" charset="0"/>
            </a:endParaRPr>
          </a:p>
        </p:txBody>
      </p:sp>
      <p:grpSp>
        <p:nvGrpSpPr>
          <p:cNvPr id="5" name="Group 64"/>
          <p:cNvGrpSpPr>
            <a:grpSpLocks/>
          </p:cNvGrpSpPr>
          <p:nvPr/>
        </p:nvGrpSpPr>
        <p:grpSpPr bwMode="auto">
          <a:xfrm>
            <a:off x="6934200" y="2209803"/>
            <a:ext cx="2057400" cy="338138"/>
            <a:chOff x="1392" y="1392"/>
            <a:chExt cx="1248" cy="213"/>
          </a:xfrm>
        </p:grpSpPr>
        <p:sp>
          <p:nvSpPr>
            <p:cNvPr id="777222" name="Oval 6"/>
            <p:cNvSpPr>
              <a:spLocks noChangeArrowheads="1"/>
            </p:cNvSpPr>
            <p:nvPr/>
          </p:nvSpPr>
          <p:spPr bwMode="auto">
            <a:xfrm>
              <a:off x="1392" y="1392"/>
              <a:ext cx="1248" cy="19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7263" name="Text Box 47"/>
            <p:cNvSpPr txBox="1">
              <a:spLocks noChangeArrowheads="1"/>
            </p:cNvSpPr>
            <p:nvPr/>
          </p:nvSpPr>
          <p:spPr bwMode="auto">
            <a:xfrm>
              <a:off x="1488" y="1392"/>
              <a:ext cx="1088" cy="2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fr-FR" sz="1600" dirty="0">
                  <a:latin typeface="Arial" charset="0"/>
                </a:rPr>
                <a:t>a user application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7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77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7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77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7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8" dur="500"/>
                                        <p:tgtEl>
                                          <p:spTgt spid="777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7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77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7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777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7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777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1.51711E-6 L -0.51667 -0.00231 " pathEditMode="relative" rAng="0" ptsTypes="AA">
                                      <p:cBhvr>
                                        <p:cTn id="4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8" y="-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000"/>
                            </p:stCondLst>
                            <p:childTnLst>
                              <p:par>
                                <p:cTn id="5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7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777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7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7772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7772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777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7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777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7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500"/>
                                        <p:tgtEl>
                                          <p:spTgt spid="777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7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1" dur="500"/>
                                        <p:tgtEl>
                                          <p:spTgt spid="777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7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4" dur="2000"/>
                                        <p:tgtEl>
                                          <p:spTgt spid="777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7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7" dur="2000"/>
                                        <p:tgtEl>
                                          <p:spTgt spid="777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7274" grpId="0"/>
      <p:bldP spid="777225" grpId="0" animBg="1"/>
      <p:bldP spid="777224" grpId="0" animBg="1"/>
      <p:bldP spid="777254" grpId="0" animBg="1"/>
      <p:bldP spid="777275" grpId="0" animBg="1"/>
      <p:bldP spid="777276" grpId="0" animBg="1"/>
      <p:bldP spid="777255" grpId="0" animBg="1"/>
      <p:bldP spid="777256" grpId="0" animBg="1"/>
      <p:bldP spid="777261" grpId="0" animBg="1"/>
      <p:bldP spid="777262" grpId="0" animBg="1"/>
      <p:bldP spid="777273" grpId="0" animBg="1"/>
      <p:bldP spid="777277" grpId="0" animBg="1"/>
      <p:bldP spid="77727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042" name="Picture 1" descr="Picture 2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2088" y="1028700"/>
            <a:ext cx="8799512" cy="523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5401" y="133256"/>
            <a:ext cx="8913813" cy="9144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3. Provides uniform access layers to heterogeneous CI</a:t>
            </a:r>
            <a:endParaRPr lang="en-US" dirty="0"/>
          </a:p>
        </p:txBody>
      </p:sp>
      <p:pic>
        <p:nvPicPr>
          <p:cNvPr id="4" name="Picture 3" descr="egi_logo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2699" y="3625850"/>
            <a:ext cx="3849511" cy="216535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is SAGA Used?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40896" y="2068619"/>
            <a:ext cx="7984005" cy="4553160"/>
          </a:xfrm>
        </p:spPr>
        <p:txBody>
          <a:bodyPr>
            <a:normAutofit/>
          </a:bodyPr>
          <a:lstStyle/>
          <a:p>
            <a:r>
              <a:rPr lang="en-US" dirty="0" smtClean="0"/>
              <a:t>SAGA is used to develop applications that are distributed by definition:</a:t>
            </a:r>
          </a:p>
          <a:p>
            <a:pPr lvl="1"/>
            <a:r>
              <a:rPr lang="en-US" dirty="0" smtClean="0"/>
              <a:t>Simple extensions of “localized applications” (</a:t>
            </a:r>
            <a:r>
              <a:rPr lang="en-US" dirty="0" err="1" smtClean="0"/>
              <a:t>eg</a:t>
            </a:r>
            <a:r>
              <a:rPr lang="en-US" dirty="0" smtClean="0"/>
              <a:t> scripting)</a:t>
            </a:r>
          </a:p>
          <a:p>
            <a:pPr lvl="2"/>
            <a:r>
              <a:rPr lang="en-US" dirty="0" smtClean="0"/>
              <a:t>MW applications, workers submitted to &gt;8 back-ends </a:t>
            </a:r>
          </a:p>
          <a:p>
            <a:pPr lvl="1"/>
            <a:r>
              <a:rPr lang="en-US" dirty="0" smtClean="0"/>
              <a:t>Novel Distributed Programming Models (</a:t>
            </a:r>
            <a:r>
              <a:rPr lang="en-US" dirty="0" err="1" smtClean="0"/>
              <a:t>eg</a:t>
            </a:r>
            <a:r>
              <a:rPr lang="en-US" dirty="0" smtClean="0"/>
              <a:t> Rep-</a:t>
            </a:r>
            <a:r>
              <a:rPr lang="en-US" dirty="0" err="1" smtClean="0"/>
              <a:t>Exch</a:t>
            </a:r>
            <a:r>
              <a:rPr lang="en-US" dirty="0" smtClean="0"/>
              <a:t>)</a:t>
            </a:r>
          </a:p>
          <a:p>
            <a:r>
              <a:rPr lang="en-US" dirty="0" smtClean="0"/>
              <a:t>SAGA: Build tools and implement abstractions that enable the execution of applications over distributed resources, </a:t>
            </a:r>
            <a:r>
              <a:rPr lang="en-US" i="1" dirty="0" smtClean="0"/>
              <a:t>without modifying the applications</a:t>
            </a:r>
          </a:p>
          <a:p>
            <a:pPr lvl="1"/>
            <a:r>
              <a:rPr lang="en-US" dirty="0" err="1" smtClean="0"/>
              <a:t>Eg</a:t>
            </a:r>
            <a:r>
              <a:rPr lang="en-US" dirty="0" smtClean="0"/>
              <a:t>. Infrastructure Independent Pilot-Jobs</a:t>
            </a:r>
          </a:p>
          <a:p>
            <a:r>
              <a:rPr lang="en-US" dirty="0" smtClean="0"/>
              <a:t>SAGA: To provide uniform access layers to heterogeneous CI</a:t>
            </a:r>
          </a:p>
          <a:p>
            <a:pPr lvl="1"/>
            <a:r>
              <a:rPr lang="en-US" dirty="0" smtClean="0"/>
              <a:t>Uniform access to EGI (ARC, </a:t>
            </a:r>
            <a:r>
              <a:rPr lang="en-US" dirty="0" err="1" smtClean="0"/>
              <a:t>gLite</a:t>
            </a:r>
            <a:r>
              <a:rPr lang="en-US" dirty="0" smtClean="0"/>
              <a:t>, </a:t>
            </a:r>
            <a:r>
              <a:rPr lang="en-US" dirty="0" err="1" smtClean="0"/>
              <a:t>Globus</a:t>
            </a:r>
            <a:r>
              <a:rPr lang="en-US" dirty="0" smtClean="0"/>
              <a:t> and </a:t>
            </a:r>
            <a:r>
              <a:rPr lang="en-US" dirty="0" err="1" smtClean="0"/>
              <a:t>Unicore</a:t>
            </a:r>
            <a:r>
              <a:rPr lang="en-US" dirty="0" smtClean="0"/>
              <a:t>/BES)</a:t>
            </a:r>
          </a:p>
          <a:p>
            <a:pPr lvl="1"/>
            <a:r>
              <a:rPr lang="en-US" dirty="0" smtClean="0"/>
              <a:t>Simplify the building of tools and Gateways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All material from this tutorial can be found at:</a:t>
            </a:r>
            <a:br>
              <a:rPr lang="en-US" dirty="0" smtClean="0"/>
            </a:br>
            <a:r>
              <a:rPr lang="en-US" sz="1400" b="1" dirty="0" smtClean="0"/>
              <a:t/>
            </a:r>
            <a:br>
              <a:rPr lang="en-US" sz="1400" b="1" dirty="0" smtClean="0"/>
            </a:br>
            <a:r>
              <a:rPr lang="en-US" sz="1400" b="1" dirty="0" smtClean="0"/>
              <a:t/>
            </a:r>
            <a:br>
              <a:rPr lang="en-US" sz="1400" b="1" dirty="0" smtClean="0"/>
            </a:br>
            <a:r>
              <a:rPr lang="en-US" sz="1400" b="1" dirty="0" smtClean="0"/>
              <a:t>https://svn.cct.lsu.edu/repos/saga-projects/tutorial/EGI-2011</a:t>
            </a:r>
            <a:endParaRPr lang="en-US" sz="14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SAGA: The </a:t>
            </a:r>
            <a:r>
              <a:rPr lang="en-US" dirty="0" err="1" smtClean="0"/>
              <a:t>BigPicture</a:t>
            </a:r>
            <a:endParaRPr lang="en-US" dirty="0"/>
          </a:p>
        </p:txBody>
      </p:sp>
      <p:pic>
        <p:nvPicPr>
          <p:cNvPr id="6" name="Content Placeholder 5" descr="bigpicture.png"/>
          <p:cNvPicPr>
            <a:picLocks noGrp="1" noChangeAspect="1"/>
          </p:cNvPicPr>
          <p:nvPr>
            <p:ph idx="1"/>
          </p:nvPr>
        </p:nvPicPr>
        <p:blipFill>
          <a:blip r:embed="rId2"/>
          <a:srcRect t="-40712" b="-40712"/>
          <a:stretch>
            <a:fillRect/>
          </a:stretch>
        </p:blipFill>
        <p:spPr>
          <a:xfrm>
            <a:off x="1" y="1514434"/>
            <a:ext cx="9111709" cy="4962566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andelbrot-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415" y="1287404"/>
            <a:ext cx="8089359" cy="5570597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 dirty="0" smtClean="0"/>
              <a:t>1.  Develop distributed applications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Distributed Replica-Exchange</a:t>
            </a:r>
            <a:endParaRPr lang="en-US" dirty="0"/>
          </a:p>
        </p:txBody>
      </p:sp>
      <p:pic>
        <p:nvPicPr>
          <p:cNvPr id="4" name="Content Placeholder 3" descr="Bigjob_arch.jpg"/>
          <p:cNvPicPr>
            <a:picLocks noGrp="1" noChangeAspect="1"/>
          </p:cNvPicPr>
          <p:nvPr>
            <p:ph idx="1"/>
          </p:nvPr>
        </p:nvPicPr>
        <p:blipFill>
          <a:blip r:embed="rId2"/>
          <a:srcRect l="-11941" r="-11941"/>
          <a:stretch>
            <a:fillRect/>
          </a:stretch>
        </p:blipFill>
        <p:spPr/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Distributed Coordination of Replicas</a:t>
            </a:r>
            <a:endParaRPr lang="en-US" dirty="0"/>
          </a:p>
        </p:txBody>
      </p:sp>
      <p:pic>
        <p:nvPicPr>
          <p:cNvPr id="11" name="Content Placeholder 10" descr="central_AL.png"/>
          <p:cNvPicPr>
            <a:picLocks noGrp="1" noChangeAspect="1"/>
          </p:cNvPicPr>
          <p:nvPr>
            <p:ph sz="half" idx="1"/>
          </p:nvPr>
        </p:nvPicPr>
        <p:blipFill>
          <a:blip r:embed="rId2"/>
          <a:srcRect t="-12787" b="-12787"/>
          <a:stretch>
            <a:fillRect/>
          </a:stretch>
        </p:blipFill>
        <p:spPr>
          <a:xfrm>
            <a:off x="5336163" y="2187372"/>
            <a:ext cx="3566160" cy="3681412"/>
          </a:xfrm>
        </p:spPr>
      </p:pic>
      <p:pic>
        <p:nvPicPr>
          <p:cNvPr id="14" name="Content Placeholder 13" descr="decentral_AL.png"/>
          <p:cNvPicPr>
            <a:picLocks noGrp="1" noChangeAspect="1"/>
          </p:cNvPicPr>
          <p:nvPr>
            <p:ph sz="half" idx="2"/>
          </p:nvPr>
        </p:nvPicPr>
        <p:blipFill>
          <a:blip r:embed="rId3"/>
          <a:srcRect t="-12787" b="-12787"/>
          <a:stretch>
            <a:fillRect/>
          </a:stretch>
        </p:blipFill>
        <p:spPr>
          <a:xfrm>
            <a:off x="781779" y="1446579"/>
            <a:ext cx="3566160" cy="3681412"/>
          </a:xfrm>
        </p:spPr>
      </p:pic>
      <p:sp>
        <p:nvSpPr>
          <p:cNvPr id="15" name="TextBox 14"/>
          <p:cNvSpPr txBox="1"/>
          <p:nvPr/>
        </p:nvSpPr>
        <p:spPr>
          <a:xfrm>
            <a:off x="1114425" y="5032224"/>
            <a:ext cx="20249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Decentralised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605103" y="5127990"/>
            <a:ext cx="22307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Centralised</a:t>
            </a:r>
            <a:r>
              <a:rPr lang="en-US" dirty="0" smtClean="0"/>
              <a:t> 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666656"/>
            <a:ext cx="8913813" cy="91440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Understanding Distributed Programming Models </a:t>
            </a:r>
            <a:br>
              <a:rPr lang="en-US" sz="2400" dirty="0" smtClean="0"/>
            </a:br>
            <a:r>
              <a:rPr lang="en-US" sz="2400" dirty="0" smtClean="0"/>
              <a:t>Scale-Up and Scale-Out</a:t>
            </a:r>
            <a:endParaRPr lang="en-US" sz="2400" dirty="0"/>
          </a:p>
        </p:txBody>
      </p:sp>
      <p:pic>
        <p:nvPicPr>
          <p:cNvPr id="8" name="Content Placeholder 7" descr="scale_up.jpg"/>
          <p:cNvPicPr>
            <a:picLocks noGrp="1" noChangeAspect="1"/>
          </p:cNvPicPr>
          <p:nvPr>
            <p:ph sz="half" idx="1"/>
          </p:nvPr>
        </p:nvPicPr>
        <p:blipFill>
          <a:blip r:embed="rId2"/>
          <a:srcRect t="-16809" b="-16809"/>
          <a:stretch>
            <a:fillRect/>
          </a:stretch>
        </p:blipFill>
        <p:spPr>
          <a:xfrm>
            <a:off x="423368" y="1878895"/>
            <a:ext cx="4260392" cy="4398080"/>
          </a:xfrm>
        </p:spPr>
      </p:pic>
      <p:pic>
        <p:nvPicPr>
          <p:cNvPr id="10" name="Content Placeholder 9" descr="cent_scaleout.jpg"/>
          <p:cNvPicPr>
            <a:picLocks noGrp="1" noChangeAspect="1"/>
          </p:cNvPicPr>
          <p:nvPr>
            <p:ph sz="half" idx="2"/>
          </p:nvPr>
        </p:nvPicPr>
        <p:blipFill>
          <a:blip r:embed="rId3"/>
          <a:srcRect t="-16809" b="-16809"/>
          <a:stretch>
            <a:fillRect/>
          </a:stretch>
        </p:blipFill>
        <p:spPr>
          <a:xfrm>
            <a:off x="4475608" y="1886804"/>
            <a:ext cx="4438206" cy="4581641"/>
          </a:xfrm>
        </p:spPr>
      </p:pic>
      <p:sp>
        <p:nvSpPr>
          <p:cNvPr id="11" name="TextBox 10"/>
          <p:cNvSpPr txBox="1"/>
          <p:nvPr/>
        </p:nvSpPr>
        <p:spPr>
          <a:xfrm>
            <a:off x="1704105" y="5723308"/>
            <a:ext cx="20249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Scale-Out 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853951" y="5771912"/>
            <a:ext cx="20249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Scale-Up 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 dirty="0" smtClean="0"/>
              <a:t>2. Tools for Effective Distributed Execution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1"/>
          <p:cNvSpPr>
            <a:spLocks noGrp="1" noChangeArrowheads="1"/>
          </p:cNvSpPr>
          <p:nvPr>
            <p:ph type="title"/>
          </p:nvPr>
        </p:nvSpPr>
        <p:spPr>
          <a:xfrm>
            <a:off x="876977" y="263714"/>
            <a:ext cx="8267024" cy="9144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 smtClean="0"/>
              <a:t>Extensible Tools: DIANE-GANGA-SAGA </a:t>
            </a:r>
            <a:br>
              <a:rPr lang="en-US" dirty="0" smtClean="0"/>
            </a:br>
            <a:r>
              <a:rPr lang="en-US" sz="2667" i="1" dirty="0" smtClean="0"/>
              <a:t>Extend DIANE to </a:t>
            </a:r>
            <a:r>
              <a:rPr lang="en-US" sz="2667" i="1" dirty="0" err="1" smtClean="0"/>
              <a:t>Globus</a:t>
            </a:r>
            <a:r>
              <a:rPr lang="en-US" sz="2667" i="1" dirty="0" smtClean="0"/>
              <a:t> Grids using SAGA</a:t>
            </a:r>
          </a:p>
        </p:txBody>
      </p:sp>
      <p:pic>
        <p:nvPicPr>
          <p:cNvPr id="5" name="Picture 4" descr="diane_only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7884" y="1276990"/>
            <a:ext cx="6428232" cy="4334256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erspective">
  <a:themeElements>
    <a:clrScheme name="Perspective">
      <a:dk1>
        <a:sysClr val="windowText" lastClr="000000"/>
      </a:dk1>
      <a:lt1>
        <a:sysClr val="window" lastClr="FFFFFF"/>
      </a:lt1>
      <a:dk2>
        <a:srgbClr val="333333"/>
      </a:dk2>
      <a:lt2>
        <a:srgbClr val="BBC0AC"/>
      </a:lt2>
      <a:accent1>
        <a:srgbClr val="A2C816"/>
      </a:accent1>
      <a:accent2>
        <a:srgbClr val="E07602"/>
      </a:accent2>
      <a:accent3>
        <a:srgbClr val="E4C402"/>
      </a:accent3>
      <a:accent4>
        <a:srgbClr val="7DC1EF"/>
      </a:accent4>
      <a:accent5>
        <a:srgbClr val="21449B"/>
      </a:accent5>
      <a:accent6>
        <a:srgbClr val="A2B170"/>
      </a:accent6>
      <a:hlink>
        <a:srgbClr val="8DA440"/>
      </a:hlink>
      <a:folHlink>
        <a:srgbClr val="4C4F3F"/>
      </a:folHlink>
    </a:clrScheme>
    <a:fontScheme name="Perspective">
      <a:majorFont>
        <a:latin typeface="Century Gothic"/>
        <a:ea typeface=""/>
        <a:cs typeface=""/>
        <a:font script="Jpan" typeface="メイリオ"/>
      </a:majorFont>
      <a:minorFont>
        <a:latin typeface="Century Gothic"/>
        <a:ea typeface=""/>
        <a:cs typeface=""/>
        <a:font script="Jpan" typeface="メイリオ"/>
      </a:minorFont>
    </a:fontScheme>
    <a:fmtScheme name="Perspective">
      <a:fillStyleLst>
        <a:solidFill>
          <a:schemeClr val="phClr"/>
        </a:solidFill>
        <a:solidFill>
          <a:schemeClr val="phClr">
            <a:shade val="90000"/>
          </a:schemeClr>
        </a:solidFill>
        <a:solidFill>
          <a:schemeClr val="phClr">
            <a:shade val="80000"/>
          </a:schemeClr>
        </a:soli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>
              <a:alpha val="8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bliqueTopRight"/>
            <a:lightRig rig="threePt" dir="tl"/>
          </a:scene3d>
          <a:sp3d>
            <a:bevelT w="25400" h="25400"/>
          </a:sp3d>
        </a:effectStyle>
        <a:effectStyle>
          <a:effectLst/>
          <a:scene3d>
            <a:camera prst="perspectiveFront" fov="4200000"/>
            <a:lightRig rig="balanced" dir="tl">
              <a:rot lat="0" lon="0" rev="18600000"/>
            </a:lightRig>
          </a:scene3d>
          <a:sp3d prstMaterial="metal">
            <a:bevelT w="63500" h="50800" prst="angle"/>
          </a:sp3d>
        </a:effectStyle>
      </a:effectStyleLst>
      <a:bgFillStyleLst>
        <a:solidFill>
          <a:schemeClr val="phClr">
            <a:tint val="90000"/>
          </a:schemeClr>
        </a:solidFill>
        <a:solidFill>
          <a:schemeClr val="phClr">
            <a:tint val="50000"/>
          </a:schemeClr>
        </a:solidFill>
        <a:solidFill>
          <a:schemeClr val="phClr">
            <a:shade val="60000"/>
          </a:schemeClr>
        </a:soli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Nouvelle présentation">
  <a:themeElements>
    <a:clrScheme name="Nouvelle présentation 2">
      <a:dk1>
        <a:srgbClr val="000000"/>
      </a:dk1>
      <a:lt1>
        <a:srgbClr val="FFFFFF"/>
      </a:lt1>
      <a:dk2>
        <a:srgbClr val="003366"/>
      </a:dk2>
      <a:lt2>
        <a:srgbClr val="5490A8"/>
      </a:lt2>
      <a:accent1>
        <a:srgbClr val="0099CC"/>
      </a:accent1>
      <a:accent2>
        <a:srgbClr val="3366CC"/>
      </a:accent2>
      <a:accent3>
        <a:srgbClr val="FFFFFF"/>
      </a:accent3>
      <a:accent4>
        <a:srgbClr val="000000"/>
      </a:accent4>
      <a:accent5>
        <a:srgbClr val="AACAE2"/>
      </a:accent5>
      <a:accent6>
        <a:srgbClr val="2D5CB9"/>
      </a:accent6>
      <a:hlink>
        <a:srgbClr val="99CCFF"/>
      </a:hlink>
      <a:folHlink>
        <a:srgbClr val="E1E1B7"/>
      </a:folHlink>
    </a:clrScheme>
    <a:fontScheme name="Nouvelle pré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200" b="1" i="0" u="none" strike="noStrike" cap="none" normalizeH="0" baseline="0">
            <a:ln>
              <a:noFill/>
            </a:ln>
            <a:solidFill>
              <a:srgbClr val="8000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 Narrow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200" b="1" i="0" u="none" strike="noStrike" cap="none" normalizeH="0" baseline="0">
            <a:ln>
              <a:noFill/>
            </a:ln>
            <a:solidFill>
              <a:srgbClr val="8000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 Narrow" charset="0"/>
          </a:defRPr>
        </a:defPPr>
      </a:lstStyle>
    </a:lnDef>
  </a:objectDefaults>
  <a:extraClrSchemeLst>
    <a:extraClrScheme>
      <a:clrScheme name="Nouvelle présentation 1">
        <a:dk1>
          <a:srgbClr val="5490A8"/>
        </a:dk1>
        <a:lt1>
          <a:srgbClr val="DDDDDD"/>
        </a:lt1>
        <a:dk2>
          <a:srgbClr val="00172E"/>
        </a:dk2>
        <a:lt2>
          <a:srgbClr val="CCECFF"/>
        </a:lt2>
        <a:accent1>
          <a:srgbClr val="0099CC"/>
        </a:accent1>
        <a:accent2>
          <a:srgbClr val="3366CC"/>
        </a:accent2>
        <a:accent3>
          <a:srgbClr val="AAABAD"/>
        </a:accent3>
        <a:accent4>
          <a:srgbClr val="BDBDBD"/>
        </a:accent4>
        <a:accent5>
          <a:srgbClr val="AACAE2"/>
        </a:accent5>
        <a:accent6>
          <a:srgbClr val="2D5CB9"/>
        </a:accent6>
        <a:hlink>
          <a:srgbClr val="99CCFF"/>
        </a:hlink>
        <a:folHlink>
          <a:srgbClr val="E1E1B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ouvelle présentation 2">
        <a:dk1>
          <a:srgbClr val="000000"/>
        </a:dk1>
        <a:lt1>
          <a:srgbClr val="FFFFFF"/>
        </a:lt1>
        <a:dk2>
          <a:srgbClr val="003366"/>
        </a:dk2>
        <a:lt2>
          <a:srgbClr val="5490A8"/>
        </a:lt2>
        <a:accent1>
          <a:srgbClr val="0099CC"/>
        </a:accent1>
        <a:accent2>
          <a:srgbClr val="3366CC"/>
        </a:accent2>
        <a:accent3>
          <a:srgbClr val="FFFFFF"/>
        </a:accent3>
        <a:accent4>
          <a:srgbClr val="000000"/>
        </a:accent4>
        <a:accent5>
          <a:srgbClr val="AACAE2"/>
        </a:accent5>
        <a:accent6>
          <a:srgbClr val="2D5CB9"/>
        </a:accent6>
        <a:hlink>
          <a:srgbClr val="99CCFF"/>
        </a:hlink>
        <a:folHlink>
          <a:srgbClr val="E1E1B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4">
        <a:dk1>
          <a:srgbClr val="000000"/>
        </a:dk1>
        <a:lt1>
          <a:srgbClr val="FFFFFF"/>
        </a:lt1>
        <a:dk2>
          <a:srgbClr val="666633"/>
        </a:dk2>
        <a:lt2>
          <a:srgbClr val="908A6C"/>
        </a:lt2>
        <a:accent1>
          <a:srgbClr val="808000"/>
        </a:accent1>
        <a:accent2>
          <a:srgbClr val="996633"/>
        </a:accent2>
        <a:accent3>
          <a:srgbClr val="FFFFFF"/>
        </a:accent3>
        <a:accent4>
          <a:srgbClr val="000000"/>
        </a:accent4>
        <a:accent5>
          <a:srgbClr val="C0C0AA"/>
        </a:accent5>
        <a:accent6>
          <a:srgbClr val="8A5C2D"/>
        </a:accent6>
        <a:hlink>
          <a:srgbClr val="CCCC00"/>
        </a:hlink>
        <a:folHlink>
          <a:srgbClr val="D6DE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5">
        <a:dk1>
          <a:srgbClr val="000000"/>
        </a:dk1>
        <a:lt1>
          <a:srgbClr val="FFFFFF"/>
        </a:lt1>
        <a:dk2>
          <a:srgbClr val="181848"/>
        </a:dk2>
        <a:lt2>
          <a:srgbClr val="656F97"/>
        </a:lt2>
        <a:accent1>
          <a:srgbClr val="6666FF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B8B8FF"/>
        </a:accent5>
        <a:accent6>
          <a:srgbClr val="2D2D8A"/>
        </a:accent6>
        <a:hlink>
          <a:srgbClr val="9A9ABC"/>
        </a:hlink>
        <a:folHlink>
          <a:srgbClr val="D2B6C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6">
        <a:dk1>
          <a:srgbClr val="CC0066"/>
        </a:dk1>
        <a:lt1>
          <a:srgbClr val="FFFFFF"/>
        </a:lt1>
        <a:dk2>
          <a:srgbClr val="000000"/>
        </a:dk2>
        <a:lt2>
          <a:srgbClr val="CC0099"/>
        </a:lt2>
        <a:accent1>
          <a:srgbClr val="FF9900"/>
        </a:accent1>
        <a:accent2>
          <a:srgbClr val="CC6600"/>
        </a:accent2>
        <a:accent3>
          <a:srgbClr val="AAAAAA"/>
        </a:accent3>
        <a:accent4>
          <a:srgbClr val="DADADA"/>
        </a:accent4>
        <a:accent5>
          <a:srgbClr val="FFCAAA"/>
        </a:accent5>
        <a:accent6>
          <a:srgbClr val="B95C00"/>
        </a:accent6>
        <a:hlink>
          <a:srgbClr val="009900"/>
        </a:hlink>
        <a:folHlink>
          <a:srgbClr val="A50021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1_Perspective">
  <a:themeElements>
    <a:clrScheme name="Perspective">
      <a:dk1>
        <a:sysClr val="windowText" lastClr="000000"/>
      </a:dk1>
      <a:lt1>
        <a:sysClr val="window" lastClr="FFFFFF"/>
      </a:lt1>
      <a:dk2>
        <a:srgbClr val="333333"/>
      </a:dk2>
      <a:lt2>
        <a:srgbClr val="BBC0AC"/>
      </a:lt2>
      <a:accent1>
        <a:srgbClr val="A2C816"/>
      </a:accent1>
      <a:accent2>
        <a:srgbClr val="E07602"/>
      </a:accent2>
      <a:accent3>
        <a:srgbClr val="E4C402"/>
      </a:accent3>
      <a:accent4>
        <a:srgbClr val="7DC1EF"/>
      </a:accent4>
      <a:accent5>
        <a:srgbClr val="21449B"/>
      </a:accent5>
      <a:accent6>
        <a:srgbClr val="A2B170"/>
      </a:accent6>
      <a:hlink>
        <a:srgbClr val="8DA440"/>
      </a:hlink>
      <a:folHlink>
        <a:srgbClr val="4C4F3F"/>
      </a:folHlink>
    </a:clrScheme>
    <a:fontScheme name="Perspective">
      <a:majorFont>
        <a:latin typeface="Century Gothic"/>
        <a:ea typeface=""/>
        <a:cs typeface=""/>
        <a:font script="Jpan" typeface="メイリオ"/>
      </a:majorFont>
      <a:minorFont>
        <a:latin typeface="Century Gothic"/>
        <a:ea typeface=""/>
        <a:cs typeface=""/>
        <a:font script="Jpan" typeface="メイリオ"/>
      </a:minorFont>
    </a:fontScheme>
    <a:fmtScheme name="Perspective">
      <a:fillStyleLst>
        <a:solidFill>
          <a:schemeClr val="phClr"/>
        </a:solidFill>
        <a:solidFill>
          <a:schemeClr val="phClr">
            <a:shade val="90000"/>
          </a:schemeClr>
        </a:solidFill>
        <a:solidFill>
          <a:schemeClr val="phClr">
            <a:shade val="80000"/>
          </a:schemeClr>
        </a:soli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>
              <a:alpha val="8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bliqueTopRight"/>
            <a:lightRig rig="threePt" dir="tl"/>
          </a:scene3d>
          <a:sp3d>
            <a:bevelT w="25400" h="25400"/>
          </a:sp3d>
        </a:effectStyle>
        <a:effectStyle>
          <a:effectLst/>
          <a:scene3d>
            <a:camera prst="perspectiveFront" fov="4200000"/>
            <a:lightRig rig="balanced" dir="tl">
              <a:rot lat="0" lon="0" rev="18600000"/>
            </a:lightRig>
          </a:scene3d>
          <a:sp3d prstMaterial="metal">
            <a:bevelT w="63500" h="50800" prst="angle"/>
          </a:sp3d>
        </a:effectStyle>
      </a:effectStyleLst>
      <a:bgFillStyleLst>
        <a:solidFill>
          <a:schemeClr val="phClr">
            <a:tint val="90000"/>
          </a:schemeClr>
        </a:solidFill>
        <a:solidFill>
          <a:schemeClr val="phClr">
            <a:tint val="50000"/>
          </a:schemeClr>
        </a:solidFill>
        <a:solidFill>
          <a:schemeClr val="phClr">
            <a:shade val="60000"/>
          </a:schemeClr>
        </a:soli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2_Perspective">
  <a:themeElements>
    <a:clrScheme name="Perspective">
      <a:dk1>
        <a:sysClr val="windowText" lastClr="000000"/>
      </a:dk1>
      <a:lt1>
        <a:sysClr val="window" lastClr="FFFFFF"/>
      </a:lt1>
      <a:dk2>
        <a:srgbClr val="333333"/>
      </a:dk2>
      <a:lt2>
        <a:srgbClr val="BBC0AC"/>
      </a:lt2>
      <a:accent1>
        <a:srgbClr val="A2C816"/>
      </a:accent1>
      <a:accent2>
        <a:srgbClr val="E07602"/>
      </a:accent2>
      <a:accent3>
        <a:srgbClr val="E4C402"/>
      </a:accent3>
      <a:accent4>
        <a:srgbClr val="7DC1EF"/>
      </a:accent4>
      <a:accent5>
        <a:srgbClr val="21449B"/>
      </a:accent5>
      <a:accent6>
        <a:srgbClr val="A2B170"/>
      </a:accent6>
      <a:hlink>
        <a:srgbClr val="8DA440"/>
      </a:hlink>
      <a:folHlink>
        <a:srgbClr val="4C4F3F"/>
      </a:folHlink>
    </a:clrScheme>
    <a:fontScheme name="Perspective">
      <a:majorFont>
        <a:latin typeface="Century Gothic"/>
        <a:ea typeface=""/>
        <a:cs typeface=""/>
        <a:font script="Jpan" typeface="メイリオ"/>
      </a:majorFont>
      <a:minorFont>
        <a:latin typeface="Century Gothic"/>
        <a:ea typeface=""/>
        <a:cs typeface=""/>
        <a:font script="Jpan" typeface="メイリオ"/>
      </a:minorFont>
    </a:fontScheme>
    <a:fmtScheme name="Perspective">
      <a:fillStyleLst>
        <a:solidFill>
          <a:schemeClr val="phClr"/>
        </a:solidFill>
        <a:solidFill>
          <a:schemeClr val="phClr">
            <a:shade val="90000"/>
          </a:schemeClr>
        </a:solidFill>
        <a:solidFill>
          <a:schemeClr val="phClr">
            <a:shade val="80000"/>
          </a:schemeClr>
        </a:soli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>
              <a:alpha val="8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bliqueTopRight"/>
            <a:lightRig rig="threePt" dir="tl"/>
          </a:scene3d>
          <a:sp3d>
            <a:bevelT w="25400" h="25400"/>
          </a:sp3d>
        </a:effectStyle>
        <a:effectStyle>
          <a:effectLst/>
          <a:scene3d>
            <a:camera prst="perspectiveFront" fov="4200000"/>
            <a:lightRig rig="balanced" dir="tl">
              <a:rot lat="0" lon="0" rev="18600000"/>
            </a:lightRig>
          </a:scene3d>
          <a:sp3d prstMaterial="metal">
            <a:bevelT w="63500" h="50800" prst="angle"/>
          </a:sp3d>
        </a:effectStyle>
      </a:effectStyleLst>
      <a:bgFillStyleLst>
        <a:solidFill>
          <a:schemeClr val="phClr">
            <a:tint val="90000"/>
          </a:schemeClr>
        </a:solidFill>
        <a:solidFill>
          <a:schemeClr val="phClr">
            <a:tint val="50000"/>
          </a:schemeClr>
        </a:solidFill>
        <a:solidFill>
          <a:schemeClr val="phClr">
            <a:shade val="60000"/>
          </a:schemeClr>
        </a:soli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4_Perspective">
  <a:themeElements>
    <a:clrScheme name="Perspective">
      <a:dk1>
        <a:sysClr val="windowText" lastClr="000000"/>
      </a:dk1>
      <a:lt1>
        <a:sysClr val="window" lastClr="FFFFFF"/>
      </a:lt1>
      <a:dk2>
        <a:srgbClr val="333333"/>
      </a:dk2>
      <a:lt2>
        <a:srgbClr val="BBC0AC"/>
      </a:lt2>
      <a:accent1>
        <a:srgbClr val="A2C816"/>
      </a:accent1>
      <a:accent2>
        <a:srgbClr val="E07602"/>
      </a:accent2>
      <a:accent3>
        <a:srgbClr val="E4C402"/>
      </a:accent3>
      <a:accent4>
        <a:srgbClr val="7DC1EF"/>
      </a:accent4>
      <a:accent5>
        <a:srgbClr val="21449B"/>
      </a:accent5>
      <a:accent6>
        <a:srgbClr val="A2B170"/>
      </a:accent6>
      <a:hlink>
        <a:srgbClr val="8DA440"/>
      </a:hlink>
      <a:folHlink>
        <a:srgbClr val="4C4F3F"/>
      </a:folHlink>
    </a:clrScheme>
    <a:fontScheme name="Perspective">
      <a:majorFont>
        <a:latin typeface="Century Gothic"/>
        <a:ea typeface=""/>
        <a:cs typeface=""/>
        <a:font script="Jpan" typeface="メイリオ"/>
      </a:majorFont>
      <a:minorFont>
        <a:latin typeface="Century Gothic"/>
        <a:ea typeface=""/>
        <a:cs typeface=""/>
        <a:font script="Jpan" typeface="メイリオ"/>
      </a:minorFont>
    </a:fontScheme>
    <a:fmtScheme name="Perspective">
      <a:fillStyleLst>
        <a:solidFill>
          <a:schemeClr val="phClr"/>
        </a:solidFill>
        <a:solidFill>
          <a:schemeClr val="phClr">
            <a:shade val="90000"/>
          </a:schemeClr>
        </a:solidFill>
        <a:solidFill>
          <a:schemeClr val="phClr">
            <a:shade val="80000"/>
          </a:schemeClr>
        </a:soli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>
              <a:alpha val="8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bliqueTopRight"/>
            <a:lightRig rig="threePt" dir="tl"/>
          </a:scene3d>
          <a:sp3d>
            <a:bevelT w="25400" h="25400"/>
          </a:sp3d>
        </a:effectStyle>
        <a:effectStyle>
          <a:effectLst/>
          <a:scene3d>
            <a:camera prst="perspectiveFront" fov="4200000"/>
            <a:lightRig rig="balanced" dir="tl">
              <a:rot lat="0" lon="0" rev="18600000"/>
            </a:lightRig>
          </a:scene3d>
          <a:sp3d prstMaterial="metal">
            <a:bevelT w="63500" h="50800" prst="angle"/>
          </a:sp3d>
        </a:effectStyle>
      </a:effectStyleLst>
      <a:bgFillStyleLst>
        <a:solidFill>
          <a:schemeClr val="phClr">
            <a:tint val="90000"/>
          </a:schemeClr>
        </a:solidFill>
        <a:solidFill>
          <a:schemeClr val="phClr">
            <a:tint val="50000"/>
          </a:schemeClr>
        </a:solidFill>
        <a:solidFill>
          <a:schemeClr val="phClr">
            <a:shade val="60000"/>
          </a:schemeClr>
        </a:soli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Perspective.thmx</Template>
  <TotalTime>664</TotalTime>
  <Words>447</Words>
  <Application>Microsoft Macintosh PowerPoint</Application>
  <PresentationFormat>On-screen Show (4:3)</PresentationFormat>
  <Paragraphs>65</Paragraphs>
  <Slides>20</Slides>
  <Notes>2</Notes>
  <HiddenSlides>0</HiddenSlides>
  <MMClips>0</MMClips>
  <ScaleCrop>false</ScaleCrop>
  <HeadingPairs>
    <vt:vector size="4" baseType="variant">
      <vt:variant>
        <vt:lpstr>Design Template</vt:lpstr>
      </vt:variant>
      <vt:variant>
        <vt:i4>5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Perspective</vt:lpstr>
      <vt:lpstr>Nouvelle présentation</vt:lpstr>
      <vt:lpstr>1_Perspective</vt:lpstr>
      <vt:lpstr>2_Perspective</vt:lpstr>
      <vt:lpstr>4_Perspective</vt:lpstr>
      <vt:lpstr>A Brief Introduction to SAGA</vt:lpstr>
      <vt:lpstr>How is SAGA Used?</vt:lpstr>
      <vt:lpstr>SAGA: The BigPicture</vt:lpstr>
      <vt:lpstr>1.  Develop distributed applications</vt:lpstr>
      <vt:lpstr>Distributed Replica-Exchange</vt:lpstr>
      <vt:lpstr>Distributed Coordination of Replicas</vt:lpstr>
      <vt:lpstr>Understanding Distributed Programming Models  Scale-Up and Scale-Out</vt:lpstr>
      <vt:lpstr>2. Tools for Effective Distributed Execution</vt:lpstr>
      <vt:lpstr>Extensible Tools: DIANE-GANGA-SAGA  Extend DIANE to Globus Grids using SAGA</vt:lpstr>
      <vt:lpstr>Tools for Effective Distributed Execution</vt:lpstr>
      <vt:lpstr>SAGA-based Pilot-Job Interface</vt:lpstr>
      <vt:lpstr>Extensible Tools: DIANE-GANGA-SAGA  Extend DIANE to HPC using SAGA-BigJob</vt:lpstr>
      <vt:lpstr>DARE: Dynamic Adaptive Runtime Environment</vt:lpstr>
      <vt:lpstr>Distributed Adaptive Replica Exchange (DARE) Multiple Pilot-Jobs on the “Distributed” TeraGrid</vt:lpstr>
      <vt:lpstr>DARE-HTHP Molecular Dynamics</vt:lpstr>
      <vt:lpstr>DARE-NGS</vt:lpstr>
      <vt:lpstr>DARE: HT-HPC, NGS, DOCK, Rfold/Sfold,  </vt:lpstr>
      <vt:lpstr>Java-based Python SAGA wrapper</vt:lpstr>
      <vt:lpstr>3. Provides uniform access layers to heterogeneous CI</vt:lpstr>
      <vt:lpstr> All material from this tutorial can be found at:   https://svn.cct.lsu.edu/repos/saga-projects/tutorial/EGI-2011</vt:lpstr>
    </vt:vector>
  </TitlesOfParts>
  <Company>Louisiana State Univeristy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SAGA</dc:title>
  <dc:creator>Ole Weidner</dc:creator>
  <cp:lastModifiedBy>Shantenu Jha</cp:lastModifiedBy>
  <cp:revision>157</cp:revision>
  <dcterms:created xsi:type="dcterms:W3CDTF">2011-04-12T14:22:45Z</dcterms:created>
  <dcterms:modified xsi:type="dcterms:W3CDTF">2011-04-12T14:45:16Z</dcterms:modified>
</cp:coreProperties>
</file>